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87" r:id="rId3"/>
    <p:sldId id="288" r:id="rId4"/>
    <p:sldId id="289" r:id="rId5"/>
    <p:sldId id="290" r:id="rId6"/>
    <p:sldId id="291" r:id="rId7"/>
    <p:sldId id="292" r:id="rId8"/>
    <p:sldId id="29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F87D3-97ED-4697-AED6-5EDB3B266869}" type="datetimeFigureOut">
              <a:rPr lang="fr-FR" smtClean="0"/>
              <a:t>25/06/2024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53EDA-6693-4F85-99C6-F06740B9FFEC}" type="slidenum">
              <a:rPr lang="fr-FR" smtClean="0"/>
              <a:t>‹N°›</a:t>
            </a:fld>
            <a:endParaRPr lang="fr-FR"/>
          </a:p>
        </p:txBody>
      </p:sp>
    </p:spTree>
    <p:extLst>
      <p:ext uri="{BB962C8B-B14F-4D97-AF65-F5344CB8AC3E}">
        <p14:creationId xmlns:p14="http://schemas.microsoft.com/office/powerpoint/2010/main" val="363648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7"/>
        <p:cNvGrpSpPr/>
        <p:nvPr/>
      </p:nvGrpSpPr>
      <p:grpSpPr>
        <a:xfrm>
          <a:off x="0" y="0"/>
          <a:ext cx="0" cy="0"/>
          <a:chOff x="0" y="0"/>
          <a:chExt cx="0" cy="0"/>
        </a:xfrm>
      </p:grpSpPr>
      <p:sp>
        <p:nvSpPr>
          <p:cNvPr id="1888" name="Google Shape;18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9" name="Google Shape;18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017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929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907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72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881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1408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7"/>
        <p:cNvGrpSpPr/>
        <p:nvPr/>
      </p:nvGrpSpPr>
      <p:grpSpPr>
        <a:xfrm>
          <a:off x="0" y="0"/>
          <a:ext cx="0" cy="0"/>
          <a:chOff x="0" y="0"/>
          <a:chExt cx="0" cy="0"/>
        </a:xfrm>
      </p:grpSpPr>
      <p:sp>
        <p:nvSpPr>
          <p:cNvPr id="1918" name="Google Shape;191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9" name="Google Shape;191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658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C2AFC6-C406-6DB3-B321-440419FFEA4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364EBF-26CF-79FF-B9EB-817FE22CC3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B8C98FB-EAAC-C815-3EB4-759FCEA05BD5}"/>
              </a:ext>
            </a:extLst>
          </p:cNvPr>
          <p:cNvSpPr>
            <a:spLocks noGrp="1"/>
          </p:cNvSpPr>
          <p:nvPr>
            <p:ph type="dt" sz="half" idx="10"/>
          </p:nvPr>
        </p:nvSpPr>
        <p:spPr/>
        <p:txBody>
          <a:bodyPr/>
          <a:lstStyle/>
          <a:p>
            <a:fld id="{B77D3DDB-D9DB-4B7A-80CC-238A38CC8F74}" type="datetimeFigureOut">
              <a:rPr lang="fr-FR" smtClean="0"/>
              <a:t>25/06/2024</a:t>
            </a:fld>
            <a:endParaRPr lang="fr-FR"/>
          </a:p>
        </p:txBody>
      </p:sp>
      <p:sp>
        <p:nvSpPr>
          <p:cNvPr id="5" name="Espace réservé du pied de page 4">
            <a:extLst>
              <a:ext uri="{FF2B5EF4-FFF2-40B4-BE49-F238E27FC236}">
                <a16:creationId xmlns:a16="http://schemas.microsoft.com/office/drawing/2014/main" id="{66F8B5B6-E030-4E96-6429-DA54289515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DD42A16-57A7-2ED0-D44E-A507824168C0}"/>
              </a:ext>
            </a:extLst>
          </p:cNvPr>
          <p:cNvSpPr>
            <a:spLocks noGrp="1"/>
          </p:cNvSpPr>
          <p:nvPr>
            <p:ph type="sldNum" sz="quarter" idx="12"/>
          </p:nvPr>
        </p:nvSpPr>
        <p:spPr/>
        <p:txBody>
          <a:bodyPr/>
          <a:lstStyle/>
          <a:p>
            <a:fld id="{C6F83938-D9B4-41BA-8D46-BF2026FE87F7}" type="slidenum">
              <a:rPr lang="fr-FR" smtClean="0"/>
              <a:t>‹N°›</a:t>
            </a:fld>
            <a:endParaRPr lang="fr-FR"/>
          </a:p>
        </p:txBody>
      </p:sp>
    </p:spTree>
    <p:extLst>
      <p:ext uri="{BB962C8B-B14F-4D97-AF65-F5344CB8AC3E}">
        <p14:creationId xmlns:p14="http://schemas.microsoft.com/office/powerpoint/2010/main" val="252782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22E98-8D95-E0AB-5919-789384896AD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56DF656-7E9B-F686-1588-A939F4F32B6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14B7A42-B50B-4E30-B3FF-322904CBE000}"/>
              </a:ext>
            </a:extLst>
          </p:cNvPr>
          <p:cNvSpPr>
            <a:spLocks noGrp="1"/>
          </p:cNvSpPr>
          <p:nvPr>
            <p:ph type="dt" sz="half" idx="10"/>
          </p:nvPr>
        </p:nvSpPr>
        <p:spPr/>
        <p:txBody>
          <a:bodyPr/>
          <a:lstStyle/>
          <a:p>
            <a:fld id="{B77D3DDB-D9DB-4B7A-80CC-238A38CC8F74}" type="datetimeFigureOut">
              <a:rPr lang="fr-FR" smtClean="0"/>
              <a:t>25/06/2024</a:t>
            </a:fld>
            <a:endParaRPr lang="fr-FR"/>
          </a:p>
        </p:txBody>
      </p:sp>
      <p:sp>
        <p:nvSpPr>
          <p:cNvPr id="5" name="Espace réservé du pied de page 4">
            <a:extLst>
              <a:ext uri="{FF2B5EF4-FFF2-40B4-BE49-F238E27FC236}">
                <a16:creationId xmlns:a16="http://schemas.microsoft.com/office/drawing/2014/main" id="{DF12D6B6-687A-9587-DA95-A3A3E30AA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B896731-98C3-AD26-F0B8-A9E218BDD8A8}"/>
              </a:ext>
            </a:extLst>
          </p:cNvPr>
          <p:cNvSpPr>
            <a:spLocks noGrp="1"/>
          </p:cNvSpPr>
          <p:nvPr>
            <p:ph type="sldNum" sz="quarter" idx="12"/>
          </p:nvPr>
        </p:nvSpPr>
        <p:spPr/>
        <p:txBody>
          <a:bodyPr/>
          <a:lstStyle/>
          <a:p>
            <a:fld id="{C6F83938-D9B4-41BA-8D46-BF2026FE87F7}" type="slidenum">
              <a:rPr lang="fr-FR" smtClean="0"/>
              <a:t>‹N°›</a:t>
            </a:fld>
            <a:endParaRPr lang="fr-FR"/>
          </a:p>
        </p:txBody>
      </p:sp>
    </p:spTree>
    <p:extLst>
      <p:ext uri="{BB962C8B-B14F-4D97-AF65-F5344CB8AC3E}">
        <p14:creationId xmlns:p14="http://schemas.microsoft.com/office/powerpoint/2010/main" val="3702929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04EE394-A1C5-7A9E-76A0-9B9371EC02D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993DA58-90E3-6F17-091A-6987C332E47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759149-3ABF-2A34-8979-19B9E9026DFB}"/>
              </a:ext>
            </a:extLst>
          </p:cNvPr>
          <p:cNvSpPr>
            <a:spLocks noGrp="1"/>
          </p:cNvSpPr>
          <p:nvPr>
            <p:ph type="dt" sz="half" idx="10"/>
          </p:nvPr>
        </p:nvSpPr>
        <p:spPr/>
        <p:txBody>
          <a:bodyPr/>
          <a:lstStyle/>
          <a:p>
            <a:fld id="{B77D3DDB-D9DB-4B7A-80CC-238A38CC8F74}" type="datetimeFigureOut">
              <a:rPr lang="fr-FR" smtClean="0"/>
              <a:t>25/06/2024</a:t>
            </a:fld>
            <a:endParaRPr lang="fr-FR"/>
          </a:p>
        </p:txBody>
      </p:sp>
      <p:sp>
        <p:nvSpPr>
          <p:cNvPr id="5" name="Espace réservé du pied de page 4">
            <a:extLst>
              <a:ext uri="{FF2B5EF4-FFF2-40B4-BE49-F238E27FC236}">
                <a16:creationId xmlns:a16="http://schemas.microsoft.com/office/drawing/2014/main" id="{8429C1C5-7025-89A9-1091-9912E61546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034B25-1086-2B39-2468-AC1539D24C8E}"/>
              </a:ext>
            </a:extLst>
          </p:cNvPr>
          <p:cNvSpPr>
            <a:spLocks noGrp="1"/>
          </p:cNvSpPr>
          <p:nvPr>
            <p:ph type="sldNum" sz="quarter" idx="12"/>
          </p:nvPr>
        </p:nvSpPr>
        <p:spPr/>
        <p:txBody>
          <a:bodyPr/>
          <a:lstStyle/>
          <a:p>
            <a:fld id="{C6F83938-D9B4-41BA-8D46-BF2026FE87F7}" type="slidenum">
              <a:rPr lang="fr-FR" smtClean="0"/>
              <a:t>‹N°›</a:t>
            </a:fld>
            <a:endParaRPr lang="fr-FR"/>
          </a:p>
        </p:txBody>
      </p:sp>
    </p:spTree>
    <p:extLst>
      <p:ext uri="{BB962C8B-B14F-4D97-AF65-F5344CB8AC3E}">
        <p14:creationId xmlns:p14="http://schemas.microsoft.com/office/powerpoint/2010/main" val="398153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userDrawn="1">
  <p:cSld name="Title">
    <p:bg>
      <p:bgPr>
        <a:solidFill>
          <a:schemeClr val="accent1"/>
        </a:solidFill>
        <a:effectLst/>
      </p:bgPr>
    </p:bg>
    <p:spTree>
      <p:nvGrpSpPr>
        <p:cNvPr id="1" name="Shape 9"/>
        <p:cNvGrpSpPr/>
        <p:nvPr/>
      </p:nvGrpSpPr>
      <p:grpSpPr>
        <a:xfrm>
          <a:off x="0" y="0"/>
          <a:ext cx="0" cy="0"/>
          <a:chOff x="0" y="0"/>
          <a:chExt cx="0" cy="0"/>
        </a:xfrm>
      </p:grpSpPr>
      <p:pic>
        <p:nvPicPr>
          <p:cNvPr id="3" name="Image 2" descr="Une image contenant plusieurs&#10;&#10;Description générée automatiquement">
            <a:extLst>
              <a:ext uri="{FF2B5EF4-FFF2-40B4-BE49-F238E27FC236}">
                <a16:creationId xmlns:a16="http://schemas.microsoft.com/office/drawing/2014/main" id="{4F0CE0F8-2E82-48C1-BD24-91F10ADA8B9A}"/>
              </a:ext>
            </a:extLst>
          </p:cNvPr>
          <p:cNvPicPr>
            <a:picLocks noChangeAspect="1"/>
          </p:cNvPicPr>
          <p:nvPr userDrawn="1"/>
        </p:nvPicPr>
        <p:blipFill rotWithShape="1">
          <a:blip r:embed="rId2"/>
          <a:srcRect l="19572" r="19574"/>
          <a:stretch/>
        </p:blipFill>
        <p:spPr>
          <a:xfrm>
            <a:off x="-1" y="0"/>
            <a:ext cx="12192001" cy="6858000"/>
          </a:xfrm>
          <a:prstGeom prst="rect">
            <a:avLst/>
          </a:prstGeom>
        </p:spPr>
      </p:pic>
      <p:pic>
        <p:nvPicPr>
          <p:cNvPr id="5" name="Image 4">
            <a:extLst>
              <a:ext uri="{FF2B5EF4-FFF2-40B4-BE49-F238E27FC236}">
                <a16:creationId xmlns:a16="http://schemas.microsoft.com/office/drawing/2014/main" id="{193D03C1-F425-4884-94A5-D7F739E8AB33}"/>
              </a:ext>
            </a:extLst>
          </p:cNvPr>
          <p:cNvPicPr>
            <a:picLocks noChangeAspect="1"/>
          </p:cNvPicPr>
          <p:nvPr userDrawn="1"/>
        </p:nvPicPr>
        <p:blipFill>
          <a:blip r:embed="rId3"/>
          <a:stretch>
            <a:fillRect/>
          </a:stretch>
        </p:blipFill>
        <p:spPr>
          <a:xfrm>
            <a:off x="347188" y="312235"/>
            <a:ext cx="2545208" cy="2201351"/>
          </a:xfrm>
          <a:prstGeom prst="rect">
            <a:avLst/>
          </a:prstGeom>
        </p:spPr>
      </p:pic>
      <p:sp>
        <p:nvSpPr>
          <p:cNvPr id="6" name="Rectangle 5">
            <a:extLst>
              <a:ext uri="{FF2B5EF4-FFF2-40B4-BE49-F238E27FC236}">
                <a16:creationId xmlns:a16="http://schemas.microsoft.com/office/drawing/2014/main" id="{6A16890C-06ED-452C-8423-C35B2C9C85F8}"/>
              </a:ext>
            </a:extLst>
          </p:cNvPr>
          <p:cNvSpPr/>
          <p:nvPr userDrawn="1"/>
        </p:nvSpPr>
        <p:spPr>
          <a:xfrm>
            <a:off x="0" y="6497445"/>
            <a:ext cx="12192000" cy="360556"/>
          </a:xfrm>
          <a:prstGeom prst="rect">
            <a:avLst/>
          </a:prstGeom>
          <a:solidFill>
            <a:srgbClr val="AB2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Rectangle 6">
            <a:extLst>
              <a:ext uri="{FF2B5EF4-FFF2-40B4-BE49-F238E27FC236}">
                <a16:creationId xmlns:a16="http://schemas.microsoft.com/office/drawing/2014/main" id="{3EBDC8D2-8911-4DDC-B506-C1CFC178AF25}"/>
              </a:ext>
            </a:extLst>
          </p:cNvPr>
          <p:cNvSpPr/>
          <p:nvPr userDrawn="1"/>
        </p:nvSpPr>
        <p:spPr>
          <a:xfrm>
            <a:off x="2843816" y="4595145"/>
            <a:ext cx="6504365" cy="1308411"/>
          </a:xfrm>
          <a:prstGeom prst="rect">
            <a:avLst/>
          </a:prstGeom>
          <a:solidFill>
            <a:srgbClr val="AB211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13" name="Google Shape;477;p3">
            <a:extLst>
              <a:ext uri="{FF2B5EF4-FFF2-40B4-BE49-F238E27FC236}">
                <a16:creationId xmlns:a16="http://schemas.microsoft.com/office/drawing/2014/main" id="{0DBB6DB2-DF20-4313-8C1B-7D525D1C125B}"/>
              </a:ext>
            </a:extLst>
          </p:cNvPr>
          <p:cNvSpPr txBox="1">
            <a:spLocks noGrp="1"/>
          </p:cNvSpPr>
          <p:nvPr>
            <p:ph type="ctrTitle"/>
          </p:nvPr>
        </p:nvSpPr>
        <p:spPr>
          <a:xfrm>
            <a:off x="3060670" y="4476151"/>
            <a:ext cx="6070657"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5200"/>
              <a:buNone/>
              <a:defRPr sz="4267" b="0">
                <a:solidFill>
                  <a:schemeClr val="lt1"/>
                </a:solidFill>
                <a:latin typeface="Gotham Light" pitchFamily="50" charset="0"/>
              </a:defRPr>
            </a:lvl1pPr>
            <a:lvl2pPr lvl="1" algn="ctr" rtl="0">
              <a:spcBef>
                <a:spcPts val="0"/>
              </a:spcBef>
              <a:spcAft>
                <a:spcPts val="0"/>
              </a:spcAft>
              <a:buClr>
                <a:schemeClr val="lt1"/>
              </a:buClr>
              <a:buSzPts val="5200"/>
              <a:buNone/>
              <a:defRPr sz="6933" b="0">
                <a:solidFill>
                  <a:schemeClr val="lt1"/>
                </a:solidFill>
              </a:defRPr>
            </a:lvl2pPr>
            <a:lvl3pPr lvl="2" algn="ctr" rtl="0">
              <a:spcBef>
                <a:spcPts val="0"/>
              </a:spcBef>
              <a:spcAft>
                <a:spcPts val="0"/>
              </a:spcAft>
              <a:buClr>
                <a:schemeClr val="lt1"/>
              </a:buClr>
              <a:buSzPts val="5200"/>
              <a:buNone/>
              <a:defRPr sz="6933" b="0">
                <a:solidFill>
                  <a:schemeClr val="lt1"/>
                </a:solidFill>
              </a:defRPr>
            </a:lvl3pPr>
            <a:lvl4pPr lvl="3" algn="ctr" rtl="0">
              <a:spcBef>
                <a:spcPts val="0"/>
              </a:spcBef>
              <a:spcAft>
                <a:spcPts val="0"/>
              </a:spcAft>
              <a:buClr>
                <a:schemeClr val="lt1"/>
              </a:buClr>
              <a:buSzPts val="5200"/>
              <a:buNone/>
              <a:defRPr sz="6933" b="0">
                <a:solidFill>
                  <a:schemeClr val="lt1"/>
                </a:solidFill>
              </a:defRPr>
            </a:lvl4pPr>
            <a:lvl5pPr lvl="4" algn="ctr" rtl="0">
              <a:spcBef>
                <a:spcPts val="0"/>
              </a:spcBef>
              <a:spcAft>
                <a:spcPts val="0"/>
              </a:spcAft>
              <a:buClr>
                <a:schemeClr val="lt1"/>
              </a:buClr>
              <a:buSzPts val="5200"/>
              <a:buNone/>
              <a:defRPr sz="6933" b="0">
                <a:solidFill>
                  <a:schemeClr val="lt1"/>
                </a:solidFill>
              </a:defRPr>
            </a:lvl5pPr>
            <a:lvl6pPr lvl="5" algn="ctr" rtl="0">
              <a:spcBef>
                <a:spcPts val="0"/>
              </a:spcBef>
              <a:spcAft>
                <a:spcPts val="0"/>
              </a:spcAft>
              <a:buClr>
                <a:schemeClr val="lt1"/>
              </a:buClr>
              <a:buSzPts val="5200"/>
              <a:buNone/>
              <a:defRPr sz="6933" b="0">
                <a:solidFill>
                  <a:schemeClr val="lt1"/>
                </a:solidFill>
              </a:defRPr>
            </a:lvl6pPr>
            <a:lvl7pPr lvl="6" algn="ctr" rtl="0">
              <a:spcBef>
                <a:spcPts val="0"/>
              </a:spcBef>
              <a:spcAft>
                <a:spcPts val="0"/>
              </a:spcAft>
              <a:buClr>
                <a:schemeClr val="lt1"/>
              </a:buClr>
              <a:buSzPts val="5200"/>
              <a:buNone/>
              <a:defRPr sz="6933" b="0">
                <a:solidFill>
                  <a:schemeClr val="lt1"/>
                </a:solidFill>
              </a:defRPr>
            </a:lvl7pPr>
            <a:lvl8pPr lvl="7" algn="ctr" rtl="0">
              <a:spcBef>
                <a:spcPts val="0"/>
              </a:spcBef>
              <a:spcAft>
                <a:spcPts val="0"/>
              </a:spcAft>
              <a:buClr>
                <a:schemeClr val="lt1"/>
              </a:buClr>
              <a:buSzPts val="5200"/>
              <a:buNone/>
              <a:defRPr sz="6933" b="0">
                <a:solidFill>
                  <a:schemeClr val="lt1"/>
                </a:solidFill>
              </a:defRPr>
            </a:lvl8pPr>
            <a:lvl9pPr lvl="8" algn="ctr" rtl="0">
              <a:spcBef>
                <a:spcPts val="0"/>
              </a:spcBef>
              <a:spcAft>
                <a:spcPts val="0"/>
              </a:spcAft>
              <a:buClr>
                <a:schemeClr val="lt1"/>
              </a:buClr>
              <a:buSzPts val="5200"/>
              <a:buNone/>
              <a:defRPr sz="6933" b="0">
                <a:solidFill>
                  <a:schemeClr val="lt1"/>
                </a:solidFill>
              </a:defRPr>
            </a:lvl9pPr>
          </a:lstStyle>
          <a:p>
            <a:endParaRPr dirty="0"/>
          </a:p>
        </p:txBody>
      </p:sp>
    </p:spTree>
    <p:extLst>
      <p:ext uri="{BB962C8B-B14F-4D97-AF65-F5344CB8AC3E}">
        <p14:creationId xmlns:p14="http://schemas.microsoft.com/office/powerpoint/2010/main" val="785281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480"/>
        <p:cNvGrpSpPr/>
        <p:nvPr/>
      </p:nvGrpSpPr>
      <p:grpSpPr>
        <a:xfrm>
          <a:off x="0" y="0"/>
          <a:ext cx="0" cy="0"/>
          <a:chOff x="0" y="0"/>
          <a:chExt cx="0" cy="0"/>
        </a:xfrm>
      </p:grpSpPr>
      <p:sp>
        <p:nvSpPr>
          <p:cNvPr id="2" name="Rectangle 1">
            <a:extLst>
              <a:ext uri="{FF2B5EF4-FFF2-40B4-BE49-F238E27FC236}">
                <a16:creationId xmlns:a16="http://schemas.microsoft.com/office/drawing/2014/main" id="{5DE5AF85-D077-4AC2-AFA1-EB7337CAEAF3}"/>
              </a:ext>
            </a:extLst>
          </p:cNvPr>
          <p:cNvSpPr/>
          <p:nvPr userDrawn="1"/>
        </p:nvSpPr>
        <p:spPr>
          <a:xfrm>
            <a:off x="0" y="6616392"/>
            <a:ext cx="12192000" cy="241609"/>
          </a:xfrm>
          <a:prstGeom prst="rect">
            <a:avLst/>
          </a:prstGeom>
          <a:solidFill>
            <a:srgbClr val="AB2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06" name="Rectangle 205">
            <a:extLst>
              <a:ext uri="{FF2B5EF4-FFF2-40B4-BE49-F238E27FC236}">
                <a16:creationId xmlns:a16="http://schemas.microsoft.com/office/drawing/2014/main" id="{84C86021-574E-40A6-B6B8-4461B6D65385}"/>
              </a:ext>
            </a:extLst>
          </p:cNvPr>
          <p:cNvSpPr/>
          <p:nvPr userDrawn="1"/>
        </p:nvSpPr>
        <p:spPr>
          <a:xfrm rot="16200000">
            <a:off x="-3248722" y="3248721"/>
            <a:ext cx="6858001" cy="360556"/>
          </a:xfrm>
          <a:prstGeom prst="rect">
            <a:avLst/>
          </a:prstGeom>
          <a:solidFill>
            <a:srgbClr val="55C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207" name="Image 206">
            <a:extLst>
              <a:ext uri="{FF2B5EF4-FFF2-40B4-BE49-F238E27FC236}">
                <a16:creationId xmlns:a16="http://schemas.microsoft.com/office/drawing/2014/main" id="{B6356205-097C-4A31-ABFE-88C1544B434B}"/>
              </a:ext>
            </a:extLst>
          </p:cNvPr>
          <p:cNvPicPr>
            <a:picLocks noChangeAspect="1"/>
          </p:cNvPicPr>
          <p:nvPr userDrawn="1"/>
        </p:nvPicPr>
        <p:blipFill>
          <a:blip r:embed="rId2"/>
          <a:stretch>
            <a:fillRect/>
          </a:stretch>
        </p:blipFill>
        <p:spPr>
          <a:xfrm>
            <a:off x="481004" y="5732536"/>
            <a:ext cx="797669" cy="689904"/>
          </a:xfrm>
          <a:prstGeom prst="rect">
            <a:avLst/>
          </a:prstGeom>
        </p:spPr>
      </p:pic>
    </p:spTree>
    <p:extLst>
      <p:ext uri="{BB962C8B-B14F-4D97-AF65-F5344CB8AC3E}">
        <p14:creationId xmlns:p14="http://schemas.microsoft.com/office/powerpoint/2010/main" val="382724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8878D-244C-CB91-5201-E3652AFEE5F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A59790-952B-2250-07DE-9C934DBA1BA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9BF990-E961-0C10-4308-4153C5A9FCA9}"/>
              </a:ext>
            </a:extLst>
          </p:cNvPr>
          <p:cNvSpPr>
            <a:spLocks noGrp="1"/>
          </p:cNvSpPr>
          <p:nvPr>
            <p:ph type="dt" sz="half" idx="10"/>
          </p:nvPr>
        </p:nvSpPr>
        <p:spPr/>
        <p:txBody>
          <a:bodyPr/>
          <a:lstStyle/>
          <a:p>
            <a:fld id="{B77D3DDB-D9DB-4B7A-80CC-238A38CC8F74}" type="datetimeFigureOut">
              <a:rPr lang="fr-FR" smtClean="0"/>
              <a:t>25/06/2024</a:t>
            </a:fld>
            <a:endParaRPr lang="fr-FR"/>
          </a:p>
        </p:txBody>
      </p:sp>
      <p:sp>
        <p:nvSpPr>
          <p:cNvPr id="5" name="Espace réservé du pied de page 4">
            <a:extLst>
              <a:ext uri="{FF2B5EF4-FFF2-40B4-BE49-F238E27FC236}">
                <a16:creationId xmlns:a16="http://schemas.microsoft.com/office/drawing/2014/main" id="{DBC2D9BE-EBFE-6B4E-5F19-94B89E9CE1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AA52B3-8758-B160-51D8-DB43629C17B5}"/>
              </a:ext>
            </a:extLst>
          </p:cNvPr>
          <p:cNvSpPr>
            <a:spLocks noGrp="1"/>
          </p:cNvSpPr>
          <p:nvPr>
            <p:ph type="sldNum" sz="quarter" idx="12"/>
          </p:nvPr>
        </p:nvSpPr>
        <p:spPr/>
        <p:txBody>
          <a:bodyPr/>
          <a:lstStyle/>
          <a:p>
            <a:fld id="{C6F83938-D9B4-41BA-8D46-BF2026FE87F7}" type="slidenum">
              <a:rPr lang="fr-FR" smtClean="0"/>
              <a:t>‹N°›</a:t>
            </a:fld>
            <a:endParaRPr lang="fr-FR"/>
          </a:p>
        </p:txBody>
      </p:sp>
    </p:spTree>
    <p:extLst>
      <p:ext uri="{BB962C8B-B14F-4D97-AF65-F5344CB8AC3E}">
        <p14:creationId xmlns:p14="http://schemas.microsoft.com/office/powerpoint/2010/main" val="270147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DDB736-FC02-0D8D-F72B-2E8FEA4E95A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7CE51BD-978C-F63C-40A3-E498B66A8F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964F6EA-0EDE-4273-751D-177002AABCF3}"/>
              </a:ext>
            </a:extLst>
          </p:cNvPr>
          <p:cNvSpPr>
            <a:spLocks noGrp="1"/>
          </p:cNvSpPr>
          <p:nvPr>
            <p:ph type="dt" sz="half" idx="10"/>
          </p:nvPr>
        </p:nvSpPr>
        <p:spPr/>
        <p:txBody>
          <a:bodyPr/>
          <a:lstStyle/>
          <a:p>
            <a:fld id="{B77D3DDB-D9DB-4B7A-80CC-238A38CC8F74}" type="datetimeFigureOut">
              <a:rPr lang="fr-FR" smtClean="0"/>
              <a:t>25/06/2024</a:t>
            </a:fld>
            <a:endParaRPr lang="fr-FR"/>
          </a:p>
        </p:txBody>
      </p:sp>
      <p:sp>
        <p:nvSpPr>
          <p:cNvPr id="5" name="Espace réservé du pied de page 4">
            <a:extLst>
              <a:ext uri="{FF2B5EF4-FFF2-40B4-BE49-F238E27FC236}">
                <a16:creationId xmlns:a16="http://schemas.microsoft.com/office/drawing/2014/main" id="{87F27C8A-EF55-7E67-32F6-F0A132D3EE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CDBE85-9B14-B0A8-4B1B-D4251BD6B77F}"/>
              </a:ext>
            </a:extLst>
          </p:cNvPr>
          <p:cNvSpPr>
            <a:spLocks noGrp="1"/>
          </p:cNvSpPr>
          <p:nvPr>
            <p:ph type="sldNum" sz="quarter" idx="12"/>
          </p:nvPr>
        </p:nvSpPr>
        <p:spPr/>
        <p:txBody>
          <a:bodyPr/>
          <a:lstStyle/>
          <a:p>
            <a:fld id="{C6F83938-D9B4-41BA-8D46-BF2026FE87F7}" type="slidenum">
              <a:rPr lang="fr-FR" smtClean="0"/>
              <a:t>‹N°›</a:t>
            </a:fld>
            <a:endParaRPr lang="fr-FR"/>
          </a:p>
        </p:txBody>
      </p:sp>
    </p:spTree>
    <p:extLst>
      <p:ext uri="{BB962C8B-B14F-4D97-AF65-F5344CB8AC3E}">
        <p14:creationId xmlns:p14="http://schemas.microsoft.com/office/powerpoint/2010/main" val="49807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D8C063-4E4C-6678-FB2B-040EA15D3C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12697AC-BB6F-70B7-B853-B8FC435570B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ED2CBDD-BA99-D1AC-4155-B9668CBD86A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361F16C-0E9D-5BE5-07C1-F18E0FF54EB0}"/>
              </a:ext>
            </a:extLst>
          </p:cNvPr>
          <p:cNvSpPr>
            <a:spLocks noGrp="1"/>
          </p:cNvSpPr>
          <p:nvPr>
            <p:ph type="dt" sz="half" idx="10"/>
          </p:nvPr>
        </p:nvSpPr>
        <p:spPr/>
        <p:txBody>
          <a:bodyPr/>
          <a:lstStyle/>
          <a:p>
            <a:fld id="{B77D3DDB-D9DB-4B7A-80CC-238A38CC8F74}" type="datetimeFigureOut">
              <a:rPr lang="fr-FR" smtClean="0"/>
              <a:t>25/06/2024</a:t>
            </a:fld>
            <a:endParaRPr lang="fr-FR"/>
          </a:p>
        </p:txBody>
      </p:sp>
      <p:sp>
        <p:nvSpPr>
          <p:cNvPr id="6" name="Espace réservé du pied de page 5">
            <a:extLst>
              <a:ext uri="{FF2B5EF4-FFF2-40B4-BE49-F238E27FC236}">
                <a16:creationId xmlns:a16="http://schemas.microsoft.com/office/drawing/2014/main" id="{52B2D669-AD07-3EF8-90D7-313553BC241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57722F-E430-E287-6E21-94E944281C04}"/>
              </a:ext>
            </a:extLst>
          </p:cNvPr>
          <p:cNvSpPr>
            <a:spLocks noGrp="1"/>
          </p:cNvSpPr>
          <p:nvPr>
            <p:ph type="sldNum" sz="quarter" idx="12"/>
          </p:nvPr>
        </p:nvSpPr>
        <p:spPr/>
        <p:txBody>
          <a:bodyPr/>
          <a:lstStyle/>
          <a:p>
            <a:fld id="{C6F83938-D9B4-41BA-8D46-BF2026FE87F7}" type="slidenum">
              <a:rPr lang="fr-FR" smtClean="0"/>
              <a:t>‹N°›</a:t>
            </a:fld>
            <a:endParaRPr lang="fr-FR"/>
          </a:p>
        </p:txBody>
      </p:sp>
    </p:spTree>
    <p:extLst>
      <p:ext uri="{BB962C8B-B14F-4D97-AF65-F5344CB8AC3E}">
        <p14:creationId xmlns:p14="http://schemas.microsoft.com/office/powerpoint/2010/main" val="24355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A683A-F091-A3D6-F73C-BC23EFE5C5C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0A6F41B-B9DE-7EFC-66CE-44DBD6B282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955E3D8-24BC-B561-A680-97109C073C2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EFE95DF-6E0D-66A2-3996-FB7AF392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9D71A8D-71AA-03A2-362D-8325B923F19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2586CB0-E98D-532B-4059-F0FD02CB0DBF}"/>
              </a:ext>
            </a:extLst>
          </p:cNvPr>
          <p:cNvSpPr>
            <a:spLocks noGrp="1"/>
          </p:cNvSpPr>
          <p:nvPr>
            <p:ph type="dt" sz="half" idx="10"/>
          </p:nvPr>
        </p:nvSpPr>
        <p:spPr/>
        <p:txBody>
          <a:bodyPr/>
          <a:lstStyle/>
          <a:p>
            <a:fld id="{B77D3DDB-D9DB-4B7A-80CC-238A38CC8F74}" type="datetimeFigureOut">
              <a:rPr lang="fr-FR" smtClean="0"/>
              <a:t>25/06/2024</a:t>
            </a:fld>
            <a:endParaRPr lang="fr-FR"/>
          </a:p>
        </p:txBody>
      </p:sp>
      <p:sp>
        <p:nvSpPr>
          <p:cNvPr id="8" name="Espace réservé du pied de page 7">
            <a:extLst>
              <a:ext uri="{FF2B5EF4-FFF2-40B4-BE49-F238E27FC236}">
                <a16:creationId xmlns:a16="http://schemas.microsoft.com/office/drawing/2014/main" id="{DFFD602B-1F8A-2B7D-6CEE-A627125291A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E9C7D81-E849-9CF6-947E-5AC8B09BA08A}"/>
              </a:ext>
            </a:extLst>
          </p:cNvPr>
          <p:cNvSpPr>
            <a:spLocks noGrp="1"/>
          </p:cNvSpPr>
          <p:nvPr>
            <p:ph type="sldNum" sz="quarter" idx="12"/>
          </p:nvPr>
        </p:nvSpPr>
        <p:spPr/>
        <p:txBody>
          <a:bodyPr/>
          <a:lstStyle/>
          <a:p>
            <a:fld id="{C6F83938-D9B4-41BA-8D46-BF2026FE87F7}" type="slidenum">
              <a:rPr lang="fr-FR" smtClean="0"/>
              <a:t>‹N°›</a:t>
            </a:fld>
            <a:endParaRPr lang="fr-FR"/>
          </a:p>
        </p:txBody>
      </p:sp>
    </p:spTree>
    <p:extLst>
      <p:ext uri="{BB962C8B-B14F-4D97-AF65-F5344CB8AC3E}">
        <p14:creationId xmlns:p14="http://schemas.microsoft.com/office/powerpoint/2010/main" val="3737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3596A6-BEF7-11E0-37D6-8965B50F648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077CB25-8C96-BBB2-3CD9-54AE4D1AD8FD}"/>
              </a:ext>
            </a:extLst>
          </p:cNvPr>
          <p:cNvSpPr>
            <a:spLocks noGrp="1"/>
          </p:cNvSpPr>
          <p:nvPr>
            <p:ph type="dt" sz="half" idx="10"/>
          </p:nvPr>
        </p:nvSpPr>
        <p:spPr/>
        <p:txBody>
          <a:bodyPr/>
          <a:lstStyle/>
          <a:p>
            <a:fld id="{B77D3DDB-D9DB-4B7A-80CC-238A38CC8F74}" type="datetimeFigureOut">
              <a:rPr lang="fr-FR" smtClean="0"/>
              <a:t>25/06/2024</a:t>
            </a:fld>
            <a:endParaRPr lang="fr-FR"/>
          </a:p>
        </p:txBody>
      </p:sp>
      <p:sp>
        <p:nvSpPr>
          <p:cNvPr id="4" name="Espace réservé du pied de page 3">
            <a:extLst>
              <a:ext uri="{FF2B5EF4-FFF2-40B4-BE49-F238E27FC236}">
                <a16:creationId xmlns:a16="http://schemas.microsoft.com/office/drawing/2014/main" id="{FCA37770-7AFF-5BE2-8BD6-FB027C1D70B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3CDB027-744F-236A-CDAA-618DFD56BB3E}"/>
              </a:ext>
            </a:extLst>
          </p:cNvPr>
          <p:cNvSpPr>
            <a:spLocks noGrp="1"/>
          </p:cNvSpPr>
          <p:nvPr>
            <p:ph type="sldNum" sz="quarter" idx="12"/>
          </p:nvPr>
        </p:nvSpPr>
        <p:spPr/>
        <p:txBody>
          <a:bodyPr/>
          <a:lstStyle/>
          <a:p>
            <a:fld id="{C6F83938-D9B4-41BA-8D46-BF2026FE87F7}" type="slidenum">
              <a:rPr lang="fr-FR" smtClean="0"/>
              <a:t>‹N°›</a:t>
            </a:fld>
            <a:endParaRPr lang="fr-FR"/>
          </a:p>
        </p:txBody>
      </p:sp>
    </p:spTree>
    <p:extLst>
      <p:ext uri="{BB962C8B-B14F-4D97-AF65-F5344CB8AC3E}">
        <p14:creationId xmlns:p14="http://schemas.microsoft.com/office/powerpoint/2010/main" val="112469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54413D9-9DA2-42A1-B624-629E28358516}"/>
              </a:ext>
            </a:extLst>
          </p:cNvPr>
          <p:cNvSpPr>
            <a:spLocks noGrp="1"/>
          </p:cNvSpPr>
          <p:nvPr>
            <p:ph type="dt" sz="half" idx="10"/>
          </p:nvPr>
        </p:nvSpPr>
        <p:spPr/>
        <p:txBody>
          <a:bodyPr/>
          <a:lstStyle/>
          <a:p>
            <a:fld id="{B77D3DDB-D9DB-4B7A-80CC-238A38CC8F74}" type="datetimeFigureOut">
              <a:rPr lang="fr-FR" smtClean="0"/>
              <a:t>25/06/2024</a:t>
            </a:fld>
            <a:endParaRPr lang="fr-FR"/>
          </a:p>
        </p:txBody>
      </p:sp>
      <p:sp>
        <p:nvSpPr>
          <p:cNvPr id="3" name="Espace réservé du pied de page 2">
            <a:extLst>
              <a:ext uri="{FF2B5EF4-FFF2-40B4-BE49-F238E27FC236}">
                <a16:creationId xmlns:a16="http://schemas.microsoft.com/office/drawing/2014/main" id="{1EC05E9A-941B-9B89-0598-FCCA2AFC633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163FAC9-757D-6C7B-C00C-31699CF81C9E}"/>
              </a:ext>
            </a:extLst>
          </p:cNvPr>
          <p:cNvSpPr>
            <a:spLocks noGrp="1"/>
          </p:cNvSpPr>
          <p:nvPr>
            <p:ph type="sldNum" sz="quarter" idx="12"/>
          </p:nvPr>
        </p:nvSpPr>
        <p:spPr/>
        <p:txBody>
          <a:bodyPr/>
          <a:lstStyle/>
          <a:p>
            <a:fld id="{C6F83938-D9B4-41BA-8D46-BF2026FE87F7}" type="slidenum">
              <a:rPr lang="fr-FR" smtClean="0"/>
              <a:t>‹N°›</a:t>
            </a:fld>
            <a:endParaRPr lang="fr-FR"/>
          </a:p>
        </p:txBody>
      </p:sp>
    </p:spTree>
    <p:extLst>
      <p:ext uri="{BB962C8B-B14F-4D97-AF65-F5344CB8AC3E}">
        <p14:creationId xmlns:p14="http://schemas.microsoft.com/office/powerpoint/2010/main" val="81058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CA84A-7F16-6569-EF56-D91756E7AA2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9D88D8C-F6B2-99AC-D80D-DBA42CE034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3E4C42D-AE3C-756F-5F30-0782EEFE3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92F57F8-8FCE-4A85-1F95-BE34A114683A}"/>
              </a:ext>
            </a:extLst>
          </p:cNvPr>
          <p:cNvSpPr>
            <a:spLocks noGrp="1"/>
          </p:cNvSpPr>
          <p:nvPr>
            <p:ph type="dt" sz="half" idx="10"/>
          </p:nvPr>
        </p:nvSpPr>
        <p:spPr/>
        <p:txBody>
          <a:bodyPr/>
          <a:lstStyle/>
          <a:p>
            <a:fld id="{B77D3DDB-D9DB-4B7A-80CC-238A38CC8F74}" type="datetimeFigureOut">
              <a:rPr lang="fr-FR" smtClean="0"/>
              <a:t>25/06/2024</a:t>
            </a:fld>
            <a:endParaRPr lang="fr-FR"/>
          </a:p>
        </p:txBody>
      </p:sp>
      <p:sp>
        <p:nvSpPr>
          <p:cNvPr id="6" name="Espace réservé du pied de page 5">
            <a:extLst>
              <a:ext uri="{FF2B5EF4-FFF2-40B4-BE49-F238E27FC236}">
                <a16:creationId xmlns:a16="http://schemas.microsoft.com/office/drawing/2014/main" id="{52CA47E1-0EB4-2C4B-B94A-8FC436B99D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ADC0016-290C-B027-4D66-46EFAF10029D}"/>
              </a:ext>
            </a:extLst>
          </p:cNvPr>
          <p:cNvSpPr>
            <a:spLocks noGrp="1"/>
          </p:cNvSpPr>
          <p:nvPr>
            <p:ph type="sldNum" sz="quarter" idx="12"/>
          </p:nvPr>
        </p:nvSpPr>
        <p:spPr/>
        <p:txBody>
          <a:bodyPr/>
          <a:lstStyle/>
          <a:p>
            <a:fld id="{C6F83938-D9B4-41BA-8D46-BF2026FE87F7}" type="slidenum">
              <a:rPr lang="fr-FR" smtClean="0"/>
              <a:t>‹N°›</a:t>
            </a:fld>
            <a:endParaRPr lang="fr-FR"/>
          </a:p>
        </p:txBody>
      </p:sp>
    </p:spTree>
    <p:extLst>
      <p:ext uri="{BB962C8B-B14F-4D97-AF65-F5344CB8AC3E}">
        <p14:creationId xmlns:p14="http://schemas.microsoft.com/office/powerpoint/2010/main" val="380923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3D729E-17E9-6E7A-E270-55A515F34EA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949A14A-44CD-44A8-BE1F-67293E3FA3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3C273F1-AF12-65A0-3EBE-0586E3911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9C4AE4C-4883-2B15-01A4-EB06AB0DAAB3}"/>
              </a:ext>
            </a:extLst>
          </p:cNvPr>
          <p:cNvSpPr>
            <a:spLocks noGrp="1"/>
          </p:cNvSpPr>
          <p:nvPr>
            <p:ph type="dt" sz="half" idx="10"/>
          </p:nvPr>
        </p:nvSpPr>
        <p:spPr/>
        <p:txBody>
          <a:bodyPr/>
          <a:lstStyle/>
          <a:p>
            <a:fld id="{B77D3DDB-D9DB-4B7A-80CC-238A38CC8F74}" type="datetimeFigureOut">
              <a:rPr lang="fr-FR" smtClean="0"/>
              <a:t>25/06/2024</a:t>
            </a:fld>
            <a:endParaRPr lang="fr-FR"/>
          </a:p>
        </p:txBody>
      </p:sp>
      <p:sp>
        <p:nvSpPr>
          <p:cNvPr id="6" name="Espace réservé du pied de page 5">
            <a:extLst>
              <a:ext uri="{FF2B5EF4-FFF2-40B4-BE49-F238E27FC236}">
                <a16:creationId xmlns:a16="http://schemas.microsoft.com/office/drawing/2014/main" id="{F1A8912B-68C2-E19A-AB3F-F700C13F5B2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314AAF-A5D4-885C-3438-D2DD6AEA7461}"/>
              </a:ext>
            </a:extLst>
          </p:cNvPr>
          <p:cNvSpPr>
            <a:spLocks noGrp="1"/>
          </p:cNvSpPr>
          <p:nvPr>
            <p:ph type="sldNum" sz="quarter" idx="12"/>
          </p:nvPr>
        </p:nvSpPr>
        <p:spPr/>
        <p:txBody>
          <a:bodyPr/>
          <a:lstStyle/>
          <a:p>
            <a:fld id="{C6F83938-D9B4-41BA-8D46-BF2026FE87F7}" type="slidenum">
              <a:rPr lang="fr-FR" smtClean="0"/>
              <a:t>‹N°›</a:t>
            </a:fld>
            <a:endParaRPr lang="fr-FR"/>
          </a:p>
        </p:txBody>
      </p:sp>
    </p:spTree>
    <p:extLst>
      <p:ext uri="{BB962C8B-B14F-4D97-AF65-F5344CB8AC3E}">
        <p14:creationId xmlns:p14="http://schemas.microsoft.com/office/powerpoint/2010/main" val="78073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5D1A5EF-B3DB-5642-04D6-3A7A720D8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B75C201-1986-16E8-3964-168C366CB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D48731-6D1B-A3CA-3F54-4BC8C35C6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7D3DDB-D9DB-4B7A-80CC-238A38CC8F74}" type="datetimeFigureOut">
              <a:rPr lang="fr-FR" smtClean="0"/>
              <a:t>25/06/2024</a:t>
            </a:fld>
            <a:endParaRPr lang="fr-FR"/>
          </a:p>
        </p:txBody>
      </p:sp>
      <p:sp>
        <p:nvSpPr>
          <p:cNvPr id="5" name="Espace réservé du pied de page 4">
            <a:extLst>
              <a:ext uri="{FF2B5EF4-FFF2-40B4-BE49-F238E27FC236}">
                <a16:creationId xmlns:a16="http://schemas.microsoft.com/office/drawing/2014/main" id="{65FA81C0-751A-499C-689B-4D7213953E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74B8F35-5647-2E34-C07A-3045DF0EF8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F83938-D9B4-41BA-8D46-BF2026FE87F7}" type="slidenum">
              <a:rPr lang="fr-FR" smtClean="0"/>
              <a:t>‹N°›</a:t>
            </a:fld>
            <a:endParaRPr lang="fr-FR"/>
          </a:p>
        </p:txBody>
      </p:sp>
    </p:spTree>
    <p:extLst>
      <p:ext uri="{BB962C8B-B14F-4D97-AF65-F5344CB8AC3E}">
        <p14:creationId xmlns:p14="http://schemas.microsoft.com/office/powerpoint/2010/main" val="3353991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0"/>
        <p:cNvGrpSpPr/>
        <p:nvPr/>
      </p:nvGrpSpPr>
      <p:grpSpPr>
        <a:xfrm>
          <a:off x="0" y="0"/>
          <a:ext cx="0" cy="0"/>
          <a:chOff x="0" y="0"/>
          <a:chExt cx="0" cy="0"/>
        </a:xfrm>
      </p:grpSpPr>
      <p:sp>
        <p:nvSpPr>
          <p:cNvPr id="1891" name="Google Shape;1891;p13"/>
          <p:cNvSpPr txBox="1">
            <a:spLocks noGrp="1"/>
          </p:cNvSpPr>
          <p:nvPr>
            <p:ph type="ctrTitle"/>
          </p:nvPr>
        </p:nvSpPr>
        <p:spPr>
          <a:xfrm>
            <a:off x="2099200" y="4478991"/>
            <a:ext cx="7993600" cy="1546400"/>
          </a:xfrm>
          <a:prstGeom prst="rect">
            <a:avLst/>
          </a:prstGeom>
        </p:spPr>
        <p:txBody>
          <a:bodyPr spcFirstLastPara="1" vert="horz" wrap="square" lIns="121900" tIns="121900" rIns="121900" bIns="121900" rtlCol="0" anchor="ctr" anchorCtr="0">
            <a:noAutofit/>
          </a:bodyPr>
          <a:lstStyle/>
          <a:p>
            <a:r>
              <a:rPr lang="en" dirty="0"/>
              <a:t>Retour AG WFO</a:t>
            </a:r>
            <a:endParaRPr dirty="0"/>
          </a:p>
        </p:txBody>
      </p:sp>
      <p:sp>
        <p:nvSpPr>
          <p:cNvPr id="3" name="Google Shape;1891;p13">
            <a:extLst>
              <a:ext uri="{FF2B5EF4-FFF2-40B4-BE49-F238E27FC236}">
                <a16:creationId xmlns:a16="http://schemas.microsoft.com/office/drawing/2014/main" id="{9EFC0FDA-A00B-473E-BDEC-1C2C58177F40}"/>
              </a:ext>
            </a:extLst>
          </p:cNvPr>
          <p:cNvSpPr txBox="1">
            <a:spLocks/>
          </p:cNvSpPr>
          <p:nvPr/>
        </p:nvSpPr>
        <p:spPr>
          <a:xfrm>
            <a:off x="0" y="6496595"/>
            <a:ext cx="12192000" cy="36140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200"/>
              <a:buFont typeface="Amatic SC"/>
              <a:buNone/>
              <a:defRPr sz="3200" b="0" i="0" u="none" strike="noStrike" cap="none">
                <a:solidFill>
                  <a:schemeClr val="lt1"/>
                </a:solidFill>
                <a:latin typeface="Gotham Light" pitchFamily="50" charset="0"/>
                <a:ea typeface="Amatic SC"/>
                <a:cs typeface="Amatic SC"/>
                <a:sym typeface="Amatic SC"/>
              </a:defRPr>
            </a:lvl1pPr>
            <a:lvl2pPr marR="0" lvl="1" algn="ctr" rtl="0">
              <a:lnSpc>
                <a:spcPct val="100000"/>
              </a:lnSpc>
              <a:spcBef>
                <a:spcPts val="0"/>
              </a:spcBef>
              <a:spcAft>
                <a:spcPts val="0"/>
              </a:spcAft>
              <a:buClr>
                <a:schemeClr val="lt1"/>
              </a:buClr>
              <a:buSzPts val="5200"/>
              <a:buFont typeface="Amatic SC"/>
              <a:buNone/>
              <a:defRPr sz="5200" b="0" i="0" u="none" strike="noStrike" cap="none">
                <a:solidFill>
                  <a:schemeClr val="lt1"/>
                </a:solidFill>
                <a:latin typeface="Amatic SC"/>
                <a:ea typeface="Amatic SC"/>
                <a:cs typeface="Amatic SC"/>
                <a:sym typeface="Amatic SC"/>
              </a:defRPr>
            </a:lvl2pPr>
            <a:lvl3pPr marR="0" lvl="2" algn="ctr" rtl="0">
              <a:lnSpc>
                <a:spcPct val="100000"/>
              </a:lnSpc>
              <a:spcBef>
                <a:spcPts val="0"/>
              </a:spcBef>
              <a:spcAft>
                <a:spcPts val="0"/>
              </a:spcAft>
              <a:buClr>
                <a:schemeClr val="lt1"/>
              </a:buClr>
              <a:buSzPts val="5200"/>
              <a:buFont typeface="Amatic SC"/>
              <a:buNone/>
              <a:defRPr sz="5200" b="0" i="0" u="none" strike="noStrike" cap="none">
                <a:solidFill>
                  <a:schemeClr val="lt1"/>
                </a:solidFill>
                <a:latin typeface="Amatic SC"/>
                <a:ea typeface="Amatic SC"/>
                <a:cs typeface="Amatic SC"/>
                <a:sym typeface="Amatic SC"/>
              </a:defRPr>
            </a:lvl3pPr>
            <a:lvl4pPr marR="0" lvl="3" algn="ctr" rtl="0">
              <a:lnSpc>
                <a:spcPct val="100000"/>
              </a:lnSpc>
              <a:spcBef>
                <a:spcPts val="0"/>
              </a:spcBef>
              <a:spcAft>
                <a:spcPts val="0"/>
              </a:spcAft>
              <a:buClr>
                <a:schemeClr val="lt1"/>
              </a:buClr>
              <a:buSzPts val="5200"/>
              <a:buFont typeface="Amatic SC"/>
              <a:buNone/>
              <a:defRPr sz="5200" b="0" i="0" u="none" strike="noStrike" cap="none">
                <a:solidFill>
                  <a:schemeClr val="lt1"/>
                </a:solidFill>
                <a:latin typeface="Amatic SC"/>
                <a:ea typeface="Amatic SC"/>
                <a:cs typeface="Amatic SC"/>
                <a:sym typeface="Amatic SC"/>
              </a:defRPr>
            </a:lvl4pPr>
            <a:lvl5pPr marR="0" lvl="4" algn="ctr" rtl="0">
              <a:lnSpc>
                <a:spcPct val="100000"/>
              </a:lnSpc>
              <a:spcBef>
                <a:spcPts val="0"/>
              </a:spcBef>
              <a:spcAft>
                <a:spcPts val="0"/>
              </a:spcAft>
              <a:buClr>
                <a:schemeClr val="lt1"/>
              </a:buClr>
              <a:buSzPts val="5200"/>
              <a:buFont typeface="Amatic SC"/>
              <a:buNone/>
              <a:defRPr sz="5200" b="0" i="0" u="none" strike="noStrike" cap="none">
                <a:solidFill>
                  <a:schemeClr val="lt1"/>
                </a:solidFill>
                <a:latin typeface="Amatic SC"/>
                <a:ea typeface="Amatic SC"/>
                <a:cs typeface="Amatic SC"/>
                <a:sym typeface="Amatic SC"/>
              </a:defRPr>
            </a:lvl5pPr>
            <a:lvl6pPr marR="0" lvl="5" algn="ctr" rtl="0">
              <a:lnSpc>
                <a:spcPct val="100000"/>
              </a:lnSpc>
              <a:spcBef>
                <a:spcPts val="0"/>
              </a:spcBef>
              <a:spcAft>
                <a:spcPts val="0"/>
              </a:spcAft>
              <a:buClr>
                <a:schemeClr val="lt1"/>
              </a:buClr>
              <a:buSzPts val="5200"/>
              <a:buFont typeface="Amatic SC"/>
              <a:buNone/>
              <a:defRPr sz="5200" b="0" i="0" u="none" strike="noStrike" cap="none">
                <a:solidFill>
                  <a:schemeClr val="lt1"/>
                </a:solidFill>
                <a:latin typeface="Amatic SC"/>
                <a:ea typeface="Amatic SC"/>
                <a:cs typeface="Amatic SC"/>
                <a:sym typeface="Amatic SC"/>
              </a:defRPr>
            </a:lvl6pPr>
            <a:lvl7pPr marR="0" lvl="6" algn="ctr" rtl="0">
              <a:lnSpc>
                <a:spcPct val="100000"/>
              </a:lnSpc>
              <a:spcBef>
                <a:spcPts val="0"/>
              </a:spcBef>
              <a:spcAft>
                <a:spcPts val="0"/>
              </a:spcAft>
              <a:buClr>
                <a:schemeClr val="lt1"/>
              </a:buClr>
              <a:buSzPts val="5200"/>
              <a:buFont typeface="Amatic SC"/>
              <a:buNone/>
              <a:defRPr sz="5200" b="0" i="0" u="none" strike="noStrike" cap="none">
                <a:solidFill>
                  <a:schemeClr val="lt1"/>
                </a:solidFill>
                <a:latin typeface="Amatic SC"/>
                <a:ea typeface="Amatic SC"/>
                <a:cs typeface="Amatic SC"/>
                <a:sym typeface="Amatic SC"/>
              </a:defRPr>
            </a:lvl7pPr>
            <a:lvl8pPr marR="0" lvl="7" algn="ctr" rtl="0">
              <a:lnSpc>
                <a:spcPct val="100000"/>
              </a:lnSpc>
              <a:spcBef>
                <a:spcPts val="0"/>
              </a:spcBef>
              <a:spcAft>
                <a:spcPts val="0"/>
              </a:spcAft>
              <a:buClr>
                <a:schemeClr val="lt1"/>
              </a:buClr>
              <a:buSzPts val="5200"/>
              <a:buFont typeface="Amatic SC"/>
              <a:buNone/>
              <a:defRPr sz="5200" b="0" i="0" u="none" strike="noStrike" cap="none">
                <a:solidFill>
                  <a:schemeClr val="lt1"/>
                </a:solidFill>
                <a:latin typeface="Amatic SC"/>
                <a:ea typeface="Amatic SC"/>
                <a:cs typeface="Amatic SC"/>
                <a:sym typeface="Amatic SC"/>
              </a:defRPr>
            </a:lvl8pPr>
            <a:lvl9pPr marR="0" lvl="8" algn="ctr" rtl="0">
              <a:lnSpc>
                <a:spcPct val="100000"/>
              </a:lnSpc>
              <a:spcBef>
                <a:spcPts val="0"/>
              </a:spcBef>
              <a:spcAft>
                <a:spcPts val="0"/>
              </a:spcAft>
              <a:buClr>
                <a:schemeClr val="lt1"/>
              </a:buClr>
              <a:buSzPts val="5200"/>
              <a:buFont typeface="Amatic SC"/>
              <a:buNone/>
              <a:defRPr sz="5200" b="0" i="0" u="none" strike="noStrike" cap="none">
                <a:solidFill>
                  <a:schemeClr val="lt1"/>
                </a:solidFill>
                <a:latin typeface="Amatic SC"/>
                <a:ea typeface="Amatic SC"/>
                <a:cs typeface="Amatic SC"/>
                <a:sym typeface="Amatic SC"/>
              </a:defRPr>
            </a:lvl9pPr>
          </a:lstStyle>
          <a:p>
            <a:r>
              <a:rPr lang="fr-FR" sz="1867" b="1" i="1" dirty="0">
                <a:latin typeface="Gotham Narrow Light" pitchFamily="50" charset="0"/>
                <a:ea typeface="Times New Roman" panose="02020603050405020304" pitchFamily="18" charset="0"/>
                <a:cs typeface="Times New Roman" panose="02020603050405020304" pitchFamily="18" charset="0"/>
              </a:rPr>
              <a:t>Ensemble, engagés pour des agricultures durables et des territoires vivants</a:t>
            </a:r>
            <a:endParaRPr lang="fr-FR"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2" name="Google Shape;1922;p17"/>
          <p:cNvSpPr txBox="1">
            <a:spLocks noGrp="1"/>
          </p:cNvSpPr>
          <p:nvPr>
            <p:ph type="sldNum" idx="4294967295"/>
          </p:nvPr>
        </p:nvSpPr>
        <p:spPr>
          <a:xfrm>
            <a:off x="11665333" y="0"/>
            <a:ext cx="526400" cy="428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2</a:t>
            </a:fld>
            <a:endParaRPr/>
          </a:p>
        </p:txBody>
      </p:sp>
      <p:sp>
        <p:nvSpPr>
          <p:cNvPr id="4" name="Google Shape;1927;p18">
            <a:extLst>
              <a:ext uri="{FF2B5EF4-FFF2-40B4-BE49-F238E27FC236}">
                <a16:creationId xmlns:a16="http://schemas.microsoft.com/office/drawing/2014/main" id="{22176FCD-9061-4C01-848D-0CFF445C266E}"/>
              </a:ext>
            </a:extLst>
          </p:cNvPr>
          <p:cNvSpPr txBox="1">
            <a:spLocks/>
          </p:cNvSpPr>
          <p:nvPr/>
        </p:nvSpPr>
        <p:spPr>
          <a:xfrm>
            <a:off x="1509000" y="-71557"/>
            <a:ext cx="9174000" cy="7772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sz="3200" dirty="0">
                <a:solidFill>
                  <a:srgbClr val="AB211B"/>
                </a:solidFill>
                <a:latin typeface="Gotham Bold" pitchFamily="50" charset="0"/>
              </a:rPr>
              <a:t>Présentation WFO</a:t>
            </a:r>
          </a:p>
        </p:txBody>
      </p:sp>
      <p:sp>
        <p:nvSpPr>
          <p:cNvPr id="5" name="Google Shape;1928;p18">
            <a:extLst>
              <a:ext uri="{FF2B5EF4-FFF2-40B4-BE49-F238E27FC236}">
                <a16:creationId xmlns:a16="http://schemas.microsoft.com/office/drawing/2014/main" id="{1BA4CF2E-E3A1-4111-95BC-2EC9E74BFF60}"/>
              </a:ext>
            </a:extLst>
          </p:cNvPr>
          <p:cNvSpPr txBox="1">
            <a:spLocks/>
          </p:cNvSpPr>
          <p:nvPr/>
        </p:nvSpPr>
        <p:spPr>
          <a:xfrm>
            <a:off x="1216152" y="641046"/>
            <a:ext cx="10552176" cy="600663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09585" indent="-507987">
              <a:spcBef>
                <a:spcPts val="800"/>
              </a:spcBef>
              <a:buSzPts val="2400"/>
              <a:buFont typeface="Arial"/>
              <a:buChar char="✖"/>
            </a:pPr>
            <a:r>
              <a:rPr lang="fr-FR" sz="1800" dirty="0">
                <a:latin typeface="Gotham Light" pitchFamily="50" charset="0"/>
              </a:rPr>
              <a:t>WFO = World </a:t>
            </a:r>
            <a:r>
              <a:rPr lang="fr-FR" sz="1800" dirty="0" err="1">
                <a:latin typeface="Gotham Light" pitchFamily="50" charset="0"/>
              </a:rPr>
              <a:t>Farmer’s</a:t>
            </a:r>
            <a:r>
              <a:rPr lang="fr-FR" sz="1800" dirty="0">
                <a:latin typeface="Gotham Light" pitchFamily="50" charset="0"/>
              </a:rPr>
              <a:t> Organisation (ou OMA = organisation mondiale des agriculteurs)</a:t>
            </a:r>
          </a:p>
          <a:p>
            <a:pPr marL="609585" indent="-507987">
              <a:spcBef>
                <a:spcPts val="800"/>
              </a:spcBef>
              <a:buSzPts val="2400"/>
              <a:buFont typeface="Arial"/>
              <a:buChar char="✖"/>
            </a:pPr>
            <a:endParaRPr lang="fr-FR" sz="1800" dirty="0">
              <a:latin typeface="Gotham Light" pitchFamily="50" charset="0"/>
            </a:endParaRPr>
          </a:p>
          <a:p>
            <a:pPr marL="609585" indent="-507987">
              <a:spcBef>
                <a:spcPts val="800"/>
              </a:spcBef>
              <a:buSzPts val="2400"/>
              <a:buFont typeface="Arial"/>
              <a:buChar char="✖"/>
            </a:pPr>
            <a:r>
              <a:rPr lang="fr-FR" sz="1800" dirty="0">
                <a:latin typeface="Gotham Light" pitchFamily="50" charset="0"/>
              </a:rPr>
              <a:t>Association regroupant des organisations nationales d’agriculteurs et des coopératives agricoles du monde entier. </a:t>
            </a:r>
          </a:p>
          <a:p>
            <a:pPr marL="609585" indent="-507987">
              <a:spcBef>
                <a:spcPts val="800"/>
              </a:spcBef>
              <a:buSzPts val="2400"/>
              <a:buFont typeface="Arial"/>
              <a:buChar char="✖"/>
            </a:pPr>
            <a:endParaRPr lang="fr-FR" sz="1800" dirty="0">
              <a:latin typeface="Gotham Light" pitchFamily="50" charset="0"/>
            </a:endParaRPr>
          </a:p>
          <a:p>
            <a:pPr marL="609585" indent="-507987">
              <a:spcBef>
                <a:spcPts val="800"/>
              </a:spcBef>
              <a:buSzPts val="2400"/>
              <a:buFont typeface="Arial"/>
              <a:buChar char="✖"/>
            </a:pPr>
            <a:r>
              <a:rPr lang="fr-FR" sz="1800" dirty="0">
                <a:latin typeface="Gotham Light" pitchFamily="50" charset="0"/>
              </a:rPr>
              <a:t>Président : Arnold Puech d’</a:t>
            </a:r>
            <a:r>
              <a:rPr lang="fr-FR" sz="1800" dirty="0" err="1">
                <a:latin typeface="Gotham Light" pitchFamily="50" charset="0"/>
              </a:rPr>
              <a:t>Alissac</a:t>
            </a:r>
            <a:r>
              <a:rPr lang="fr-FR" sz="1800" dirty="0">
                <a:latin typeface="Gotham Light" pitchFamily="50" charset="0"/>
              </a:rPr>
              <a:t> (FNSEA) =&gt; réélu</a:t>
            </a:r>
          </a:p>
          <a:p>
            <a:pPr marL="609585" indent="-507987">
              <a:spcBef>
                <a:spcPts val="800"/>
              </a:spcBef>
              <a:buSzPts val="2400"/>
              <a:buFont typeface="Arial"/>
              <a:buChar char="✖"/>
            </a:pPr>
            <a:endParaRPr lang="fr-FR" sz="1800" dirty="0">
              <a:latin typeface="Gotham Light" pitchFamily="50" charset="0"/>
            </a:endParaRPr>
          </a:p>
          <a:p>
            <a:pPr marL="609585" indent="-507987">
              <a:spcBef>
                <a:spcPts val="800"/>
              </a:spcBef>
              <a:buSzPts val="2400"/>
              <a:buFont typeface="Arial"/>
              <a:buChar char="✖"/>
            </a:pPr>
            <a:r>
              <a:rPr lang="fr-FR" sz="1800" dirty="0">
                <a:latin typeface="Gotham Light" pitchFamily="50" charset="0"/>
              </a:rPr>
              <a:t>Siège : Rome</a:t>
            </a:r>
          </a:p>
          <a:p>
            <a:pPr marL="609585" indent="-507987">
              <a:spcBef>
                <a:spcPts val="800"/>
              </a:spcBef>
              <a:buSzPts val="2400"/>
              <a:buFont typeface="Arial"/>
              <a:buChar char="✖"/>
            </a:pPr>
            <a:endParaRPr lang="fr-FR" sz="1800" dirty="0">
              <a:latin typeface="Gotham Light" pitchFamily="50" charset="0"/>
            </a:endParaRPr>
          </a:p>
          <a:p>
            <a:pPr marL="609585" indent="-507987">
              <a:spcBef>
                <a:spcPts val="800"/>
              </a:spcBef>
              <a:buSzPts val="2400"/>
              <a:buFont typeface="Arial"/>
              <a:buChar char="✖"/>
            </a:pPr>
            <a:r>
              <a:rPr lang="fr-FR" sz="1800" dirty="0">
                <a:latin typeface="Gotham Light" pitchFamily="50" charset="0"/>
              </a:rPr>
              <a:t>Enjeu : volonté d’intégrer les organisations agricoles qui représentent les jeunes agriculteurs</a:t>
            </a:r>
          </a:p>
          <a:p>
            <a:pPr>
              <a:spcBef>
                <a:spcPts val="800"/>
              </a:spcBef>
            </a:pPr>
            <a:endParaRPr lang="fr-FR" sz="1800" dirty="0">
              <a:latin typeface="Gotham Light" pitchFamily="50" charset="0"/>
            </a:endParaRPr>
          </a:p>
        </p:txBody>
      </p:sp>
      <p:cxnSp>
        <p:nvCxnSpPr>
          <p:cNvPr id="3" name="Connecteur droit 2">
            <a:extLst>
              <a:ext uri="{FF2B5EF4-FFF2-40B4-BE49-F238E27FC236}">
                <a16:creationId xmlns:a16="http://schemas.microsoft.com/office/drawing/2014/main" id="{D0A369D0-4DB2-48AB-8ED6-4D801EF0082C}"/>
              </a:ext>
            </a:extLst>
          </p:cNvPr>
          <p:cNvCxnSpPr/>
          <p:nvPr/>
        </p:nvCxnSpPr>
        <p:spPr>
          <a:xfrm>
            <a:off x="3320164" y="641047"/>
            <a:ext cx="578376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6100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2" name="Google Shape;1922;p17"/>
          <p:cNvSpPr txBox="1">
            <a:spLocks noGrp="1"/>
          </p:cNvSpPr>
          <p:nvPr>
            <p:ph type="sldNum" idx="4294967295"/>
          </p:nvPr>
        </p:nvSpPr>
        <p:spPr>
          <a:xfrm>
            <a:off x="11665333" y="0"/>
            <a:ext cx="526400" cy="428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3</a:t>
            </a:fld>
            <a:endParaRPr/>
          </a:p>
        </p:txBody>
      </p:sp>
      <p:sp>
        <p:nvSpPr>
          <p:cNvPr id="4" name="Google Shape;1927;p18">
            <a:extLst>
              <a:ext uri="{FF2B5EF4-FFF2-40B4-BE49-F238E27FC236}">
                <a16:creationId xmlns:a16="http://schemas.microsoft.com/office/drawing/2014/main" id="{22176FCD-9061-4C01-848D-0CFF445C266E}"/>
              </a:ext>
            </a:extLst>
          </p:cNvPr>
          <p:cNvSpPr txBox="1">
            <a:spLocks/>
          </p:cNvSpPr>
          <p:nvPr/>
        </p:nvSpPr>
        <p:spPr>
          <a:xfrm>
            <a:off x="1509000" y="-71557"/>
            <a:ext cx="9174000" cy="7772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sz="3200" dirty="0">
                <a:solidFill>
                  <a:srgbClr val="AB211B"/>
                </a:solidFill>
                <a:latin typeface="Gotham Bold" pitchFamily="50" charset="0"/>
              </a:rPr>
              <a:t>JA et WFO</a:t>
            </a:r>
          </a:p>
        </p:txBody>
      </p:sp>
      <p:sp>
        <p:nvSpPr>
          <p:cNvPr id="5" name="Google Shape;1928;p18">
            <a:extLst>
              <a:ext uri="{FF2B5EF4-FFF2-40B4-BE49-F238E27FC236}">
                <a16:creationId xmlns:a16="http://schemas.microsoft.com/office/drawing/2014/main" id="{1BA4CF2E-E3A1-4111-95BC-2EC9E74BFF60}"/>
              </a:ext>
            </a:extLst>
          </p:cNvPr>
          <p:cNvSpPr txBox="1">
            <a:spLocks/>
          </p:cNvSpPr>
          <p:nvPr/>
        </p:nvSpPr>
        <p:spPr>
          <a:xfrm>
            <a:off x="1216152" y="641046"/>
            <a:ext cx="10552176" cy="600663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09585" indent="-507987">
              <a:spcBef>
                <a:spcPts val="800"/>
              </a:spcBef>
              <a:buSzPts val="2400"/>
              <a:buFont typeface="Arial"/>
              <a:buChar char="✖"/>
            </a:pPr>
            <a:r>
              <a:rPr lang="fr-FR" sz="1800" dirty="0">
                <a:latin typeface="Gotham Light" pitchFamily="50" charset="0"/>
              </a:rPr>
              <a:t>JA est depuis plusieurs années impliqué dans le Sommet International des Jeunes Agriculteurs (récemment : 2019 organisation du SIJA à Paris et 2022 participation au SIJA organisé au Rwanda)</a:t>
            </a:r>
          </a:p>
          <a:p>
            <a:pPr marL="609585" indent="-507987">
              <a:spcBef>
                <a:spcPts val="800"/>
              </a:spcBef>
              <a:buSzPts val="2400"/>
              <a:buFont typeface="Arial"/>
              <a:buChar char="✖"/>
            </a:pPr>
            <a:endParaRPr lang="fr-FR" sz="1800" dirty="0">
              <a:latin typeface="Gotham Light" pitchFamily="50" charset="0"/>
            </a:endParaRPr>
          </a:p>
          <a:p>
            <a:pPr marL="609585" indent="-507987">
              <a:spcBef>
                <a:spcPts val="800"/>
              </a:spcBef>
              <a:buSzPts val="2400"/>
              <a:buFont typeface="Arial"/>
              <a:buChar char="✖"/>
            </a:pPr>
            <a:r>
              <a:rPr lang="fr-FR" sz="1800" dirty="0">
                <a:latin typeface="Gotham Light" pitchFamily="50" charset="0"/>
              </a:rPr>
              <a:t>WFO nous a approché suite au SIJA 2022 et nous a présenté sa volonté d’intégrer les organisations jeunes dans sa structure.  </a:t>
            </a:r>
          </a:p>
          <a:p>
            <a:pPr marL="609585" indent="-507987">
              <a:spcBef>
                <a:spcPts val="800"/>
              </a:spcBef>
              <a:buSzPts val="2400"/>
              <a:buFont typeface="Arial"/>
              <a:buChar char="✖"/>
            </a:pPr>
            <a:endParaRPr lang="fr-FR" sz="1800" dirty="0">
              <a:latin typeface="Gotham Light" pitchFamily="50" charset="0"/>
            </a:endParaRPr>
          </a:p>
          <a:p>
            <a:pPr marL="609585" indent="-507987">
              <a:spcBef>
                <a:spcPts val="800"/>
              </a:spcBef>
              <a:buSzPts val="2400"/>
              <a:buFont typeface="Arial"/>
              <a:buChar char="✖"/>
            </a:pPr>
            <a:r>
              <a:rPr lang="fr-FR" sz="1800" dirty="0">
                <a:latin typeface="Gotham Light" pitchFamily="50" charset="0"/>
              </a:rPr>
              <a:t>L'AG 2023 de WFO a donné mandat au </a:t>
            </a:r>
            <a:r>
              <a:rPr lang="fr-FR" sz="1800" dirty="0" err="1">
                <a:latin typeface="Gotham Light" pitchFamily="50" charset="0"/>
              </a:rPr>
              <a:t>board</a:t>
            </a:r>
            <a:r>
              <a:rPr lang="fr-FR" sz="1800" dirty="0">
                <a:latin typeface="Gotham Light" pitchFamily="50" charset="0"/>
              </a:rPr>
              <a:t> et au secrétariat pour faire avancer le projet des jeunes agriculteurs, en créant un mouvement pour renforcer la représentation des jeunes agriculteurs au sein de WFO</a:t>
            </a:r>
          </a:p>
          <a:p>
            <a:pPr marL="609585" indent="-507987">
              <a:spcBef>
                <a:spcPts val="800"/>
              </a:spcBef>
              <a:buSzPts val="2400"/>
              <a:buFont typeface="Arial"/>
              <a:buChar char="✖"/>
            </a:pPr>
            <a:endParaRPr lang="fr-FR" sz="1800" dirty="0">
              <a:latin typeface="Gotham Light" pitchFamily="50" charset="0"/>
            </a:endParaRPr>
          </a:p>
          <a:p>
            <a:pPr marL="609585" indent="-507987">
              <a:spcBef>
                <a:spcPts val="800"/>
              </a:spcBef>
              <a:buSzPts val="2400"/>
              <a:buFont typeface="Arial"/>
              <a:buChar char="✖"/>
            </a:pPr>
            <a:r>
              <a:rPr lang="fr-FR" sz="1800" dirty="0">
                <a:latin typeface="Gotham Light" pitchFamily="50" charset="0"/>
              </a:rPr>
              <a:t>Des consultations des organisations jeunes ont eu lieu entre février et mai 2023</a:t>
            </a:r>
          </a:p>
          <a:p>
            <a:pPr marL="609585" indent="-507987">
              <a:spcBef>
                <a:spcPts val="800"/>
              </a:spcBef>
              <a:buSzPts val="2400"/>
              <a:buFont typeface="Arial"/>
              <a:buChar char="✖"/>
            </a:pPr>
            <a:endParaRPr lang="fr-FR" sz="1800" dirty="0">
              <a:latin typeface="Gotham Light" pitchFamily="50" charset="0"/>
            </a:endParaRPr>
          </a:p>
          <a:p>
            <a:pPr marL="101598">
              <a:spcBef>
                <a:spcPts val="800"/>
              </a:spcBef>
              <a:buSzPts val="2400"/>
            </a:pPr>
            <a:endParaRPr lang="fr-FR" sz="1800" dirty="0">
              <a:latin typeface="Gotham Light" pitchFamily="50" charset="0"/>
            </a:endParaRPr>
          </a:p>
          <a:p>
            <a:pPr>
              <a:spcBef>
                <a:spcPts val="800"/>
              </a:spcBef>
            </a:pPr>
            <a:endParaRPr lang="fr-FR" sz="1800" dirty="0">
              <a:latin typeface="Gotham Light" pitchFamily="50" charset="0"/>
            </a:endParaRPr>
          </a:p>
        </p:txBody>
      </p:sp>
      <p:cxnSp>
        <p:nvCxnSpPr>
          <p:cNvPr id="3" name="Connecteur droit 2">
            <a:extLst>
              <a:ext uri="{FF2B5EF4-FFF2-40B4-BE49-F238E27FC236}">
                <a16:creationId xmlns:a16="http://schemas.microsoft.com/office/drawing/2014/main" id="{D0A369D0-4DB2-48AB-8ED6-4D801EF0082C}"/>
              </a:ext>
            </a:extLst>
          </p:cNvPr>
          <p:cNvCxnSpPr/>
          <p:nvPr/>
        </p:nvCxnSpPr>
        <p:spPr>
          <a:xfrm>
            <a:off x="3320164" y="641047"/>
            <a:ext cx="578376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369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2" name="Google Shape;1922;p17"/>
          <p:cNvSpPr txBox="1">
            <a:spLocks noGrp="1"/>
          </p:cNvSpPr>
          <p:nvPr>
            <p:ph type="sldNum" idx="4294967295"/>
          </p:nvPr>
        </p:nvSpPr>
        <p:spPr>
          <a:xfrm>
            <a:off x="11665333" y="0"/>
            <a:ext cx="526400" cy="428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4</a:t>
            </a:fld>
            <a:endParaRPr/>
          </a:p>
        </p:txBody>
      </p:sp>
      <p:sp>
        <p:nvSpPr>
          <p:cNvPr id="4" name="Google Shape;1927;p18">
            <a:extLst>
              <a:ext uri="{FF2B5EF4-FFF2-40B4-BE49-F238E27FC236}">
                <a16:creationId xmlns:a16="http://schemas.microsoft.com/office/drawing/2014/main" id="{22176FCD-9061-4C01-848D-0CFF445C266E}"/>
              </a:ext>
            </a:extLst>
          </p:cNvPr>
          <p:cNvSpPr txBox="1">
            <a:spLocks/>
          </p:cNvSpPr>
          <p:nvPr/>
        </p:nvSpPr>
        <p:spPr>
          <a:xfrm>
            <a:off x="1509000" y="-71557"/>
            <a:ext cx="9174000" cy="7772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sz="3200" dirty="0">
                <a:solidFill>
                  <a:srgbClr val="AB211B"/>
                </a:solidFill>
                <a:latin typeface="Gotham Bold" pitchFamily="50" charset="0"/>
              </a:rPr>
              <a:t>Participation de JA à l’AG de WFO</a:t>
            </a:r>
          </a:p>
        </p:txBody>
      </p:sp>
      <p:sp>
        <p:nvSpPr>
          <p:cNvPr id="5" name="Google Shape;1928;p18">
            <a:extLst>
              <a:ext uri="{FF2B5EF4-FFF2-40B4-BE49-F238E27FC236}">
                <a16:creationId xmlns:a16="http://schemas.microsoft.com/office/drawing/2014/main" id="{1BA4CF2E-E3A1-4111-95BC-2EC9E74BFF60}"/>
              </a:ext>
            </a:extLst>
          </p:cNvPr>
          <p:cNvSpPr txBox="1">
            <a:spLocks/>
          </p:cNvSpPr>
          <p:nvPr/>
        </p:nvSpPr>
        <p:spPr>
          <a:xfrm>
            <a:off x="1216152" y="641046"/>
            <a:ext cx="10552176" cy="600663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09585" indent="-507987">
              <a:spcBef>
                <a:spcPts val="800"/>
              </a:spcBef>
              <a:buSzPts val="2400"/>
              <a:buFont typeface="Arial"/>
              <a:buChar char="✖"/>
            </a:pPr>
            <a:r>
              <a:rPr lang="fr-FR" sz="1800" dirty="0">
                <a:latin typeface="Gotham Light" pitchFamily="50" charset="0"/>
              </a:rPr>
              <a:t>Faits marquants : </a:t>
            </a:r>
          </a:p>
          <a:p>
            <a:pPr marL="1066785" lvl="1" indent="-507987">
              <a:spcBef>
                <a:spcPts val="800"/>
              </a:spcBef>
              <a:buSzPts val="2400"/>
              <a:buFont typeface="Arial" panose="020B0604020202020204" pitchFamily="34" charset="0"/>
              <a:buChar char="•"/>
            </a:pPr>
            <a:r>
              <a:rPr lang="fr-FR" sz="1800" dirty="0">
                <a:latin typeface="Gotham Light" pitchFamily="50" charset="0"/>
              </a:rPr>
              <a:t>AG WFO du 17 au 21 juin</a:t>
            </a:r>
          </a:p>
          <a:p>
            <a:pPr marL="1066785" lvl="1" indent="-507987">
              <a:spcBef>
                <a:spcPts val="800"/>
              </a:spcBef>
              <a:buSzPts val="2400"/>
              <a:buFont typeface="Arial" panose="020B0604020202020204" pitchFamily="34" charset="0"/>
              <a:buChar char="•"/>
            </a:pPr>
            <a:endParaRPr lang="fr-FR" sz="1800" dirty="0">
              <a:latin typeface="Gotham Light" pitchFamily="50" charset="0"/>
            </a:endParaRPr>
          </a:p>
          <a:p>
            <a:pPr marL="1066785" lvl="1" indent="-507987">
              <a:spcBef>
                <a:spcPts val="800"/>
              </a:spcBef>
              <a:buSzPts val="2400"/>
              <a:buFont typeface="Arial" panose="020B0604020202020204" pitchFamily="34" charset="0"/>
              <a:buChar char="•"/>
            </a:pPr>
            <a:r>
              <a:rPr lang="fr-FR" sz="1800" dirty="0">
                <a:latin typeface="Gotham Light" pitchFamily="50" charset="0"/>
              </a:rPr>
              <a:t>1 journée exclusivement consacrée à la question des jeunes le 17 juin (World Young Farmers’ Day) =&gt; participation de Pol Devillers</a:t>
            </a:r>
          </a:p>
          <a:p>
            <a:pPr marL="1066785" lvl="1" indent="-507987">
              <a:spcBef>
                <a:spcPts val="800"/>
              </a:spcBef>
              <a:buSzPts val="2400"/>
              <a:buFont typeface="Arial" panose="020B0604020202020204" pitchFamily="34" charset="0"/>
              <a:buChar char="•"/>
            </a:pPr>
            <a:endParaRPr lang="fr-FR" sz="1800" dirty="0">
              <a:latin typeface="Gotham Light" pitchFamily="50" charset="0"/>
            </a:endParaRPr>
          </a:p>
          <a:p>
            <a:pPr marL="1066785" lvl="1" indent="-507987">
              <a:spcBef>
                <a:spcPts val="800"/>
              </a:spcBef>
              <a:buSzPts val="2400"/>
              <a:buFont typeface="Arial" panose="020B0604020202020204" pitchFamily="34" charset="0"/>
              <a:buChar char="•"/>
            </a:pPr>
            <a:r>
              <a:rPr lang="fr-FR" sz="1800" dirty="0">
                <a:latin typeface="Gotham Light" pitchFamily="50" charset="0"/>
              </a:rPr>
              <a:t>Arnold Puech d’</a:t>
            </a:r>
            <a:r>
              <a:rPr lang="fr-FR" sz="1800" dirty="0" err="1">
                <a:latin typeface="Gotham Light" pitchFamily="50" charset="0"/>
              </a:rPr>
              <a:t>Alissac</a:t>
            </a:r>
            <a:r>
              <a:rPr lang="fr-FR" sz="1800" dirty="0">
                <a:latin typeface="Gotham Light" pitchFamily="50" charset="0"/>
              </a:rPr>
              <a:t> est réélu président de WFO</a:t>
            </a:r>
          </a:p>
          <a:p>
            <a:pPr marL="609585" indent="-507987">
              <a:spcBef>
                <a:spcPts val="800"/>
              </a:spcBef>
              <a:buSzPts val="2400"/>
              <a:buFont typeface="Arial"/>
              <a:buChar char="✖"/>
            </a:pPr>
            <a:endParaRPr lang="fr-FR" sz="1800" dirty="0">
              <a:latin typeface="Gotham Light" pitchFamily="50" charset="0"/>
            </a:endParaRPr>
          </a:p>
          <a:p>
            <a:pPr marL="101598">
              <a:spcBef>
                <a:spcPts val="800"/>
              </a:spcBef>
              <a:buSzPts val="2400"/>
            </a:pPr>
            <a:endParaRPr lang="fr-FR" sz="1800" dirty="0">
              <a:latin typeface="Gotham Light" pitchFamily="50" charset="0"/>
            </a:endParaRPr>
          </a:p>
          <a:p>
            <a:pPr>
              <a:spcBef>
                <a:spcPts val="800"/>
              </a:spcBef>
            </a:pPr>
            <a:endParaRPr lang="fr-FR" sz="1800" dirty="0">
              <a:latin typeface="Gotham Light" pitchFamily="50" charset="0"/>
            </a:endParaRPr>
          </a:p>
        </p:txBody>
      </p:sp>
      <p:cxnSp>
        <p:nvCxnSpPr>
          <p:cNvPr id="3" name="Connecteur droit 2">
            <a:extLst>
              <a:ext uri="{FF2B5EF4-FFF2-40B4-BE49-F238E27FC236}">
                <a16:creationId xmlns:a16="http://schemas.microsoft.com/office/drawing/2014/main" id="{D0A369D0-4DB2-48AB-8ED6-4D801EF0082C}"/>
              </a:ext>
            </a:extLst>
          </p:cNvPr>
          <p:cNvCxnSpPr/>
          <p:nvPr/>
        </p:nvCxnSpPr>
        <p:spPr>
          <a:xfrm>
            <a:off x="3320164" y="641047"/>
            <a:ext cx="578376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4436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2" name="Google Shape;1922;p17"/>
          <p:cNvSpPr txBox="1">
            <a:spLocks noGrp="1"/>
          </p:cNvSpPr>
          <p:nvPr>
            <p:ph type="sldNum" idx="4294967295"/>
          </p:nvPr>
        </p:nvSpPr>
        <p:spPr>
          <a:xfrm>
            <a:off x="11665333" y="0"/>
            <a:ext cx="526400" cy="428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5</a:t>
            </a:fld>
            <a:endParaRPr/>
          </a:p>
        </p:txBody>
      </p:sp>
      <p:sp>
        <p:nvSpPr>
          <p:cNvPr id="4" name="Google Shape;1927;p18">
            <a:extLst>
              <a:ext uri="{FF2B5EF4-FFF2-40B4-BE49-F238E27FC236}">
                <a16:creationId xmlns:a16="http://schemas.microsoft.com/office/drawing/2014/main" id="{22176FCD-9061-4C01-848D-0CFF445C266E}"/>
              </a:ext>
            </a:extLst>
          </p:cNvPr>
          <p:cNvSpPr txBox="1">
            <a:spLocks/>
          </p:cNvSpPr>
          <p:nvPr/>
        </p:nvSpPr>
        <p:spPr>
          <a:xfrm>
            <a:off x="1509000" y="-71557"/>
            <a:ext cx="9174000" cy="7772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sz="3200" dirty="0">
                <a:solidFill>
                  <a:srgbClr val="AB211B"/>
                </a:solidFill>
                <a:latin typeface="Gotham Bold" pitchFamily="50" charset="0"/>
              </a:rPr>
              <a:t>Retour sur l’AG WFO – section jeunes</a:t>
            </a:r>
          </a:p>
        </p:txBody>
      </p:sp>
      <p:sp>
        <p:nvSpPr>
          <p:cNvPr id="5" name="Google Shape;1928;p18">
            <a:extLst>
              <a:ext uri="{FF2B5EF4-FFF2-40B4-BE49-F238E27FC236}">
                <a16:creationId xmlns:a16="http://schemas.microsoft.com/office/drawing/2014/main" id="{1BA4CF2E-E3A1-4111-95BC-2EC9E74BFF60}"/>
              </a:ext>
            </a:extLst>
          </p:cNvPr>
          <p:cNvSpPr txBox="1">
            <a:spLocks/>
          </p:cNvSpPr>
          <p:nvPr/>
        </p:nvSpPr>
        <p:spPr>
          <a:xfrm>
            <a:off x="1216151" y="641046"/>
            <a:ext cx="10975581" cy="600663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09585" indent="-507987">
              <a:spcBef>
                <a:spcPts val="800"/>
              </a:spcBef>
              <a:buSzPts val="2400"/>
              <a:buFont typeface="Arial"/>
              <a:buChar char="✖"/>
            </a:pPr>
            <a:r>
              <a:rPr lang="fr-FR" sz="1800" dirty="0">
                <a:latin typeface="Gotham Light" pitchFamily="50" charset="0"/>
              </a:rPr>
              <a:t>3 Délibérations adoptées : </a:t>
            </a:r>
          </a:p>
          <a:p>
            <a:pPr marL="609585" indent="-507987">
              <a:spcBef>
                <a:spcPts val="800"/>
              </a:spcBef>
              <a:buSzPts val="2400"/>
              <a:buFont typeface="Arial"/>
              <a:buChar char="✖"/>
            </a:pPr>
            <a:endParaRPr lang="fr-FR" sz="1800" dirty="0">
              <a:latin typeface="Gotham Light" pitchFamily="50" charset="0"/>
            </a:endParaRPr>
          </a:p>
          <a:p>
            <a:pPr marL="101598">
              <a:spcBef>
                <a:spcPts val="800"/>
              </a:spcBef>
              <a:buSzPts val="2400"/>
            </a:pPr>
            <a:r>
              <a:rPr lang="fr-FR" sz="1800" dirty="0">
                <a:latin typeface="Gotham Light" pitchFamily="50" charset="0"/>
              </a:rPr>
              <a:t>1-. d'entamer un processus de révision des statuts de la WFO afin de surmonter la structure statutaire actuelle des comités et de fournir un "espace" spécifique pour les jeunes agriculteurs </a:t>
            </a:r>
          </a:p>
          <a:p>
            <a:pPr marL="444498" indent="-342900">
              <a:spcBef>
                <a:spcPts val="800"/>
              </a:spcBef>
              <a:buSzPts val="2400"/>
              <a:buAutoNum type="arabicPeriod"/>
            </a:pPr>
            <a:endParaRPr lang="fr-FR" sz="1800" dirty="0">
              <a:latin typeface="Gotham Light" pitchFamily="50" charset="0"/>
            </a:endParaRPr>
          </a:p>
          <a:p>
            <a:pPr marL="101598">
              <a:spcBef>
                <a:spcPts val="800"/>
              </a:spcBef>
              <a:buSzPts val="2400"/>
            </a:pPr>
            <a:r>
              <a:rPr lang="fr-FR" sz="1800" dirty="0">
                <a:latin typeface="Gotham Light" pitchFamily="50" charset="0"/>
              </a:rPr>
              <a:t>2-. La révision statutaire devrait prévoir au moins : </a:t>
            </a:r>
          </a:p>
          <a:p>
            <a:pPr marL="387348" indent="-285750">
              <a:spcBef>
                <a:spcPts val="800"/>
              </a:spcBef>
              <a:buSzPts val="2400"/>
              <a:buFontTx/>
              <a:buChar char="-"/>
            </a:pPr>
            <a:r>
              <a:rPr lang="fr-FR" sz="1800" dirty="0">
                <a:latin typeface="Gotham Light" pitchFamily="50" charset="0"/>
              </a:rPr>
              <a:t>la possibilité pour les organisations de jeunes agriculteurs d'être régies par des statuts prévoyant les organes suivants : assemblée, conseil d'administration, président et secrétaire.</a:t>
            </a:r>
          </a:p>
          <a:p>
            <a:pPr marL="387348" indent="-285750">
              <a:spcBef>
                <a:spcPts val="800"/>
              </a:spcBef>
              <a:buSzPts val="2400"/>
              <a:buFontTx/>
              <a:buChar char="-"/>
            </a:pPr>
            <a:r>
              <a:rPr lang="fr-FR" sz="1800" dirty="0">
                <a:latin typeface="Gotham Light" pitchFamily="50" charset="0"/>
              </a:rPr>
              <a:t>la possibilité pour leur seul représentant de faire partie (avec droit de vote) de l'Assemblée générale et du Conseil d'administration de WFO</a:t>
            </a:r>
          </a:p>
          <a:p>
            <a:pPr marL="101598">
              <a:spcBef>
                <a:spcPts val="800"/>
              </a:spcBef>
              <a:buSzPts val="2400"/>
            </a:pPr>
            <a:endParaRPr lang="fr-FR" sz="1800" dirty="0">
              <a:latin typeface="Gotham Light" pitchFamily="50" charset="0"/>
            </a:endParaRPr>
          </a:p>
          <a:p>
            <a:pPr>
              <a:spcBef>
                <a:spcPts val="800"/>
              </a:spcBef>
            </a:pPr>
            <a:endParaRPr lang="fr-FR" sz="1800" dirty="0">
              <a:latin typeface="Gotham Light" pitchFamily="50" charset="0"/>
            </a:endParaRPr>
          </a:p>
        </p:txBody>
      </p:sp>
      <p:cxnSp>
        <p:nvCxnSpPr>
          <p:cNvPr id="3" name="Connecteur droit 2">
            <a:extLst>
              <a:ext uri="{FF2B5EF4-FFF2-40B4-BE49-F238E27FC236}">
                <a16:creationId xmlns:a16="http://schemas.microsoft.com/office/drawing/2014/main" id="{D0A369D0-4DB2-48AB-8ED6-4D801EF0082C}"/>
              </a:ext>
            </a:extLst>
          </p:cNvPr>
          <p:cNvCxnSpPr/>
          <p:nvPr/>
        </p:nvCxnSpPr>
        <p:spPr>
          <a:xfrm>
            <a:off x="3320164" y="641047"/>
            <a:ext cx="578376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8781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2" name="Google Shape;1922;p17"/>
          <p:cNvSpPr txBox="1">
            <a:spLocks noGrp="1"/>
          </p:cNvSpPr>
          <p:nvPr>
            <p:ph type="sldNum" idx="4294967295"/>
          </p:nvPr>
        </p:nvSpPr>
        <p:spPr>
          <a:xfrm>
            <a:off x="11665333" y="0"/>
            <a:ext cx="526400" cy="428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6</a:t>
            </a:fld>
            <a:endParaRPr/>
          </a:p>
        </p:txBody>
      </p:sp>
      <p:sp>
        <p:nvSpPr>
          <p:cNvPr id="4" name="Google Shape;1927;p18">
            <a:extLst>
              <a:ext uri="{FF2B5EF4-FFF2-40B4-BE49-F238E27FC236}">
                <a16:creationId xmlns:a16="http://schemas.microsoft.com/office/drawing/2014/main" id="{22176FCD-9061-4C01-848D-0CFF445C266E}"/>
              </a:ext>
            </a:extLst>
          </p:cNvPr>
          <p:cNvSpPr txBox="1">
            <a:spLocks/>
          </p:cNvSpPr>
          <p:nvPr/>
        </p:nvSpPr>
        <p:spPr>
          <a:xfrm>
            <a:off x="1509000" y="-71557"/>
            <a:ext cx="9174000" cy="7772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sz="3200" dirty="0">
                <a:solidFill>
                  <a:srgbClr val="AB211B"/>
                </a:solidFill>
                <a:latin typeface="Gotham Bold" pitchFamily="50" charset="0"/>
              </a:rPr>
              <a:t>Retour sur l’AG WFO – section jeunes</a:t>
            </a:r>
          </a:p>
        </p:txBody>
      </p:sp>
      <p:sp>
        <p:nvSpPr>
          <p:cNvPr id="5" name="Google Shape;1928;p18">
            <a:extLst>
              <a:ext uri="{FF2B5EF4-FFF2-40B4-BE49-F238E27FC236}">
                <a16:creationId xmlns:a16="http://schemas.microsoft.com/office/drawing/2014/main" id="{1BA4CF2E-E3A1-4111-95BC-2EC9E74BFF60}"/>
              </a:ext>
            </a:extLst>
          </p:cNvPr>
          <p:cNvSpPr txBox="1">
            <a:spLocks/>
          </p:cNvSpPr>
          <p:nvPr/>
        </p:nvSpPr>
        <p:spPr>
          <a:xfrm>
            <a:off x="1216151" y="641046"/>
            <a:ext cx="10975581" cy="6006639"/>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09585" indent="-507987">
              <a:spcBef>
                <a:spcPts val="800"/>
              </a:spcBef>
              <a:buSzPts val="2400"/>
              <a:buFont typeface="Arial"/>
              <a:buChar char="✖"/>
            </a:pPr>
            <a:r>
              <a:rPr lang="fr-FR" sz="1800" dirty="0">
                <a:latin typeface="Gotham Light" pitchFamily="50" charset="0"/>
              </a:rPr>
              <a:t>3 Délibérations adoptées (suite) : </a:t>
            </a:r>
          </a:p>
          <a:p>
            <a:pPr marL="609585" indent="-507987">
              <a:spcBef>
                <a:spcPts val="800"/>
              </a:spcBef>
              <a:buSzPts val="2400"/>
              <a:buFont typeface="Arial"/>
              <a:buChar char="✖"/>
            </a:pPr>
            <a:endParaRPr lang="fr-FR" sz="1800" dirty="0">
              <a:latin typeface="Gotham Light" pitchFamily="50" charset="0"/>
            </a:endParaRPr>
          </a:p>
          <a:p>
            <a:pPr marL="101598">
              <a:spcBef>
                <a:spcPts val="800"/>
              </a:spcBef>
              <a:buSzPts val="2400"/>
            </a:pPr>
            <a:endParaRPr lang="fr-FR" sz="1800" dirty="0">
              <a:latin typeface="Gotham Light" pitchFamily="50" charset="0"/>
            </a:endParaRPr>
          </a:p>
          <a:p>
            <a:pPr marL="101598">
              <a:spcBef>
                <a:spcPts val="800"/>
              </a:spcBef>
              <a:buSzPts val="2400"/>
            </a:pPr>
            <a:r>
              <a:rPr lang="fr-FR" sz="1800" dirty="0">
                <a:latin typeface="Gotham Light" pitchFamily="50" charset="0"/>
              </a:rPr>
              <a:t>3-. la période transitoire (avant la révision des statuts) :</a:t>
            </a:r>
          </a:p>
          <a:p>
            <a:pPr marL="387348" indent="-285750">
              <a:spcBef>
                <a:spcPts val="800"/>
              </a:spcBef>
              <a:buSzPts val="2400"/>
              <a:buFontTx/>
              <a:buChar char="-"/>
            </a:pPr>
            <a:r>
              <a:rPr lang="fr-FR" sz="1800" dirty="0">
                <a:latin typeface="Gotham Light" pitchFamily="50" charset="0"/>
              </a:rPr>
              <a:t>le "porte-parole" identifié par les organisations de jeunes agriculteurs sera invité à participer à la réunion du Conseil d'administration (avec un statut d'observateur)</a:t>
            </a:r>
          </a:p>
          <a:p>
            <a:pPr marL="387348" indent="-285750">
              <a:spcBef>
                <a:spcPts val="800"/>
              </a:spcBef>
              <a:buSzPts val="2400"/>
              <a:buFontTx/>
              <a:buChar char="-"/>
            </a:pPr>
            <a:r>
              <a:rPr lang="fr-FR" sz="1800" dirty="0">
                <a:latin typeface="Gotham Light" pitchFamily="50" charset="0"/>
              </a:rPr>
              <a:t>une personne spécialisée dans les affaires des jeunes au sein du Secrétariat de WFO, travaillant en étroite collaboration avec un Comité des Jeunes renouvelé, aura pour objectif principal de créer une communauté qui renforce la voix et l'impact (y compris dans l'élaboration de la politique de WFO) des jeunes agriculteurs.</a:t>
            </a:r>
          </a:p>
          <a:p>
            <a:pPr marL="387348" indent="-285750">
              <a:spcBef>
                <a:spcPts val="800"/>
              </a:spcBef>
              <a:buSzPts val="2400"/>
              <a:buFontTx/>
              <a:buChar char="-"/>
            </a:pPr>
            <a:r>
              <a:rPr lang="fr-FR" sz="1800" dirty="0">
                <a:latin typeface="Gotham Light" pitchFamily="50" charset="0"/>
              </a:rPr>
              <a:t>le groupe de travail "Réglementation de l'OMA" poursuivra son mandat consistant à "intégrer les jeunes de WFO dans les statuts et le règlement intérieur existants".</a:t>
            </a:r>
          </a:p>
          <a:p>
            <a:pPr marL="101598">
              <a:spcBef>
                <a:spcPts val="800"/>
              </a:spcBef>
              <a:buSzPts val="2400"/>
            </a:pPr>
            <a:endParaRPr lang="fr-FR" sz="1800" dirty="0">
              <a:latin typeface="Gotham Light" pitchFamily="50" charset="0"/>
            </a:endParaRPr>
          </a:p>
          <a:p>
            <a:pPr>
              <a:spcBef>
                <a:spcPts val="800"/>
              </a:spcBef>
            </a:pPr>
            <a:endParaRPr lang="fr-FR" sz="1800" dirty="0">
              <a:latin typeface="Gotham Light" pitchFamily="50" charset="0"/>
            </a:endParaRPr>
          </a:p>
        </p:txBody>
      </p:sp>
      <p:cxnSp>
        <p:nvCxnSpPr>
          <p:cNvPr id="3" name="Connecteur droit 2">
            <a:extLst>
              <a:ext uri="{FF2B5EF4-FFF2-40B4-BE49-F238E27FC236}">
                <a16:creationId xmlns:a16="http://schemas.microsoft.com/office/drawing/2014/main" id="{D0A369D0-4DB2-48AB-8ED6-4D801EF0082C}"/>
              </a:ext>
            </a:extLst>
          </p:cNvPr>
          <p:cNvCxnSpPr/>
          <p:nvPr/>
        </p:nvCxnSpPr>
        <p:spPr>
          <a:xfrm>
            <a:off x="3320164" y="641047"/>
            <a:ext cx="5783765"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7582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2" name="Google Shape;1922;p17"/>
          <p:cNvSpPr txBox="1">
            <a:spLocks noGrp="1"/>
          </p:cNvSpPr>
          <p:nvPr>
            <p:ph type="sldNum" idx="4294967295"/>
          </p:nvPr>
        </p:nvSpPr>
        <p:spPr>
          <a:xfrm>
            <a:off x="11665333" y="0"/>
            <a:ext cx="526400" cy="428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7</a:t>
            </a:fld>
            <a:endParaRPr/>
          </a:p>
        </p:txBody>
      </p:sp>
      <p:sp>
        <p:nvSpPr>
          <p:cNvPr id="4" name="Google Shape;1927;p18">
            <a:extLst>
              <a:ext uri="{FF2B5EF4-FFF2-40B4-BE49-F238E27FC236}">
                <a16:creationId xmlns:a16="http://schemas.microsoft.com/office/drawing/2014/main" id="{22176FCD-9061-4C01-848D-0CFF445C266E}"/>
              </a:ext>
            </a:extLst>
          </p:cNvPr>
          <p:cNvSpPr txBox="1">
            <a:spLocks/>
          </p:cNvSpPr>
          <p:nvPr/>
        </p:nvSpPr>
        <p:spPr>
          <a:xfrm>
            <a:off x="1509000" y="-71557"/>
            <a:ext cx="9174000" cy="7772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sz="3200" dirty="0">
                <a:solidFill>
                  <a:srgbClr val="AB211B"/>
                </a:solidFill>
                <a:latin typeface="Gotham Bold" pitchFamily="50" charset="0"/>
              </a:rPr>
              <a:t>Présentation de la structure transitoire</a:t>
            </a:r>
          </a:p>
        </p:txBody>
      </p:sp>
      <p:cxnSp>
        <p:nvCxnSpPr>
          <p:cNvPr id="3" name="Connecteur droit 2">
            <a:extLst>
              <a:ext uri="{FF2B5EF4-FFF2-40B4-BE49-F238E27FC236}">
                <a16:creationId xmlns:a16="http://schemas.microsoft.com/office/drawing/2014/main" id="{D0A369D0-4DB2-48AB-8ED6-4D801EF0082C}"/>
              </a:ext>
            </a:extLst>
          </p:cNvPr>
          <p:cNvCxnSpPr/>
          <p:nvPr/>
        </p:nvCxnSpPr>
        <p:spPr>
          <a:xfrm>
            <a:off x="3320164" y="641047"/>
            <a:ext cx="578376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Rectangle : coins arrondis 1">
            <a:extLst>
              <a:ext uri="{FF2B5EF4-FFF2-40B4-BE49-F238E27FC236}">
                <a16:creationId xmlns:a16="http://schemas.microsoft.com/office/drawing/2014/main" id="{FE6B9EA7-3856-1A11-B7B8-E3DDAE9C3FA6}"/>
              </a:ext>
            </a:extLst>
          </p:cNvPr>
          <p:cNvSpPr/>
          <p:nvPr/>
        </p:nvSpPr>
        <p:spPr>
          <a:xfrm>
            <a:off x="1627632" y="868680"/>
            <a:ext cx="10268712" cy="1207008"/>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b="1" dirty="0"/>
              <a:t>Communauté jeunes de WFO</a:t>
            </a:r>
          </a:p>
          <a:p>
            <a:pPr algn="ctr"/>
            <a:r>
              <a:rPr lang="fr-FR" dirty="0"/>
              <a:t>composé du réseau jeune le plus large - les affiliés de WFO, les représentants jeunes des membres de WFO et les membres potentiels. Il favorise l'engagement, le partage des connaissances, le renforcement des capacités </a:t>
            </a:r>
          </a:p>
        </p:txBody>
      </p:sp>
      <p:sp>
        <p:nvSpPr>
          <p:cNvPr id="6" name="Rectangle : coins arrondis 5">
            <a:extLst>
              <a:ext uri="{FF2B5EF4-FFF2-40B4-BE49-F238E27FC236}">
                <a16:creationId xmlns:a16="http://schemas.microsoft.com/office/drawing/2014/main" id="{62AF19E4-D8CD-A3E4-BA58-C7CC8B514207}"/>
              </a:ext>
            </a:extLst>
          </p:cNvPr>
          <p:cNvSpPr/>
          <p:nvPr/>
        </p:nvSpPr>
        <p:spPr>
          <a:xfrm>
            <a:off x="1746504" y="2075688"/>
            <a:ext cx="2624328" cy="3483864"/>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b="1" dirty="0"/>
              <a:t>Circonscription des jeunes</a:t>
            </a:r>
          </a:p>
          <a:p>
            <a:pPr algn="ctr"/>
            <a:r>
              <a:rPr lang="fr-FR" dirty="0"/>
              <a:t>Composée d'affiliés de WFO et de jeunes représentants des membres.</a:t>
            </a:r>
          </a:p>
        </p:txBody>
      </p:sp>
      <p:sp>
        <p:nvSpPr>
          <p:cNvPr id="7" name="Rectangle : coins arrondis 6">
            <a:extLst>
              <a:ext uri="{FF2B5EF4-FFF2-40B4-BE49-F238E27FC236}">
                <a16:creationId xmlns:a16="http://schemas.microsoft.com/office/drawing/2014/main" id="{109A6874-66C9-3F3D-F791-9446368C0D89}"/>
              </a:ext>
            </a:extLst>
          </p:cNvPr>
          <p:cNvSpPr/>
          <p:nvPr/>
        </p:nvSpPr>
        <p:spPr>
          <a:xfrm>
            <a:off x="4370832" y="2075688"/>
            <a:ext cx="7525512" cy="1741932"/>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FR" b="1" dirty="0"/>
              <a:t>Comité jeunes (12 membres)</a:t>
            </a:r>
          </a:p>
          <a:p>
            <a:pPr algn="ctr"/>
            <a:r>
              <a:rPr lang="fr-FR" dirty="0"/>
              <a:t>Deux représentants par circonscription régionale de WFO. Il favorise la planification stratégique, la sensibilisation et l'élaboration de politiques en appliquant une approche ascendante.</a:t>
            </a:r>
          </a:p>
        </p:txBody>
      </p:sp>
      <p:sp>
        <p:nvSpPr>
          <p:cNvPr id="8" name="Rectangle : coins arrondis 7">
            <a:extLst>
              <a:ext uri="{FF2B5EF4-FFF2-40B4-BE49-F238E27FC236}">
                <a16:creationId xmlns:a16="http://schemas.microsoft.com/office/drawing/2014/main" id="{85A31F1B-259B-92D8-DDDB-273A5EB03AB2}"/>
              </a:ext>
            </a:extLst>
          </p:cNvPr>
          <p:cNvSpPr/>
          <p:nvPr/>
        </p:nvSpPr>
        <p:spPr>
          <a:xfrm>
            <a:off x="4398264" y="3817620"/>
            <a:ext cx="7525512" cy="1741932"/>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FR" b="1" dirty="0"/>
              <a:t>Secrétariat de WFO</a:t>
            </a:r>
          </a:p>
          <a:p>
            <a:pPr algn="ctr"/>
            <a:r>
              <a:rPr lang="fr-FR" dirty="0"/>
              <a:t>Une fonction interne de soutien à l'orientation qui sera mise en place.</a:t>
            </a:r>
          </a:p>
        </p:txBody>
      </p:sp>
      <p:sp>
        <p:nvSpPr>
          <p:cNvPr id="9" name="Rectangle : coins arrondis 8">
            <a:extLst>
              <a:ext uri="{FF2B5EF4-FFF2-40B4-BE49-F238E27FC236}">
                <a16:creationId xmlns:a16="http://schemas.microsoft.com/office/drawing/2014/main" id="{9204D4C9-E8B4-D03D-F0A1-8103F1FF2C9F}"/>
              </a:ext>
            </a:extLst>
          </p:cNvPr>
          <p:cNvSpPr/>
          <p:nvPr/>
        </p:nvSpPr>
        <p:spPr>
          <a:xfrm>
            <a:off x="1908048" y="5559552"/>
            <a:ext cx="10152888" cy="1014984"/>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fr-FR" b="1" dirty="0"/>
              <a:t>Porte-parole</a:t>
            </a:r>
          </a:p>
          <a:p>
            <a:pPr algn="ctr"/>
            <a:r>
              <a:rPr lang="fr-FR" dirty="0"/>
              <a:t>Nommé parmi les membres du comité des jeunes ; représente les jeunes au conseil d'administration de WFO et rend compte au comité et à la communauté. </a:t>
            </a:r>
          </a:p>
        </p:txBody>
      </p:sp>
    </p:spTree>
    <p:extLst>
      <p:ext uri="{BB962C8B-B14F-4D97-AF65-F5344CB8AC3E}">
        <p14:creationId xmlns:p14="http://schemas.microsoft.com/office/powerpoint/2010/main" val="3526157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0"/>
        <p:cNvGrpSpPr/>
        <p:nvPr/>
      </p:nvGrpSpPr>
      <p:grpSpPr>
        <a:xfrm>
          <a:off x="0" y="0"/>
          <a:ext cx="0" cy="0"/>
          <a:chOff x="0" y="0"/>
          <a:chExt cx="0" cy="0"/>
        </a:xfrm>
      </p:grpSpPr>
      <p:sp>
        <p:nvSpPr>
          <p:cNvPr id="1922" name="Google Shape;1922;p17"/>
          <p:cNvSpPr txBox="1">
            <a:spLocks noGrp="1"/>
          </p:cNvSpPr>
          <p:nvPr>
            <p:ph type="sldNum" idx="4294967295"/>
          </p:nvPr>
        </p:nvSpPr>
        <p:spPr>
          <a:xfrm>
            <a:off x="11665333" y="0"/>
            <a:ext cx="526400" cy="428800"/>
          </a:xfrm>
          <a:prstGeom prst="rect">
            <a:avLst/>
          </a:prstGeom>
        </p:spPr>
        <p:txBody>
          <a:bodyPr spcFirstLastPara="1" vert="horz" wrap="square" lIns="121900" tIns="121900" rIns="121900" bIns="121900" rtlCol="0" anchor="t" anchorCtr="0">
            <a:noAutofit/>
          </a:bodyPr>
          <a:lstStyle/>
          <a:p>
            <a:fld id="{00000000-1234-1234-1234-123412341234}" type="slidenum">
              <a:rPr lang="en"/>
              <a:pPr/>
              <a:t>8</a:t>
            </a:fld>
            <a:endParaRPr/>
          </a:p>
        </p:txBody>
      </p:sp>
      <p:sp>
        <p:nvSpPr>
          <p:cNvPr id="4" name="Google Shape;1927;p18">
            <a:extLst>
              <a:ext uri="{FF2B5EF4-FFF2-40B4-BE49-F238E27FC236}">
                <a16:creationId xmlns:a16="http://schemas.microsoft.com/office/drawing/2014/main" id="{22176FCD-9061-4C01-848D-0CFF445C266E}"/>
              </a:ext>
            </a:extLst>
          </p:cNvPr>
          <p:cNvSpPr txBox="1">
            <a:spLocks/>
          </p:cNvSpPr>
          <p:nvPr/>
        </p:nvSpPr>
        <p:spPr>
          <a:xfrm>
            <a:off x="1509000" y="-71557"/>
            <a:ext cx="9174000" cy="7772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sz="3200" dirty="0">
                <a:solidFill>
                  <a:srgbClr val="AB211B"/>
                </a:solidFill>
                <a:latin typeface="Gotham Bold" pitchFamily="50" charset="0"/>
              </a:rPr>
              <a:t>Proposition de structure</a:t>
            </a:r>
          </a:p>
        </p:txBody>
      </p:sp>
      <p:cxnSp>
        <p:nvCxnSpPr>
          <p:cNvPr id="3" name="Connecteur droit 2">
            <a:extLst>
              <a:ext uri="{FF2B5EF4-FFF2-40B4-BE49-F238E27FC236}">
                <a16:creationId xmlns:a16="http://schemas.microsoft.com/office/drawing/2014/main" id="{D0A369D0-4DB2-48AB-8ED6-4D801EF0082C}"/>
              </a:ext>
            </a:extLst>
          </p:cNvPr>
          <p:cNvCxnSpPr/>
          <p:nvPr/>
        </p:nvCxnSpPr>
        <p:spPr>
          <a:xfrm>
            <a:off x="3320164" y="641047"/>
            <a:ext cx="5783765"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Rectangle : coins arrondis 1">
            <a:extLst>
              <a:ext uri="{FF2B5EF4-FFF2-40B4-BE49-F238E27FC236}">
                <a16:creationId xmlns:a16="http://schemas.microsoft.com/office/drawing/2014/main" id="{FE6B9EA7-3856-1A11-B7B8-E3DDAE9C3FA6}"/>
              </a:ext>
            </a:extLst>
          </p:cNvPr>
          <p:cNvSpPr/>
          <p:nvPr/>
        </p:nvSpPr>
        <p:spPr>
          <a:xfrm>
            <a:off x="1627632" y="868680"/>
            <a:ext cx="10268712" cy="12070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t>Assemblée générale WFO</a:t>
            </a:r>
          </a:p>
          <a:p>
            <a:pPr algn="ctr"/>
            <a:r>
              <a:rPr lang="fr-FR" dirty="0"/>
              <a:t>il est composé de toutes les organisations de jeunes agriculteurs affiliées à WFO et représente l'organe de décision le plus élevé de la WFO Young</a:t>
            </a:r>
          </a:p>
        </p:txBody>
      </p:sp>
      <p:sp>
        <p:nvSpPr>
          <p:cNvPr id="6" name="Rectangle : coins arrondis 5">
            <a:extLst>
              <a:ext uri="{FF2B5EF4-FFF2-40B4-BE49-F238E27FC236}">
                <a16:creationId xmlns:a16="http://schemas.microsoft.com/office/drawing/2014/main" id="{62AF19E4-D8CD-A3E4-BA58-C7CC8B514207}"/>
              </a:ext>
            </a:extLst>
          </p:cNvPr>
          <p:cNvSpPr/>
          <p:nvPr/>
        </p:nvSpPr>
        <p:spPr>
          <a:xfrm>
            <a:off x="1746504" y="2075688"/>
            <a:ext cx="2624328" cy="3483864"/>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fr-FR" b="1" dirty="0"/>
              <a:t>Comité exécutif</a:t>
            </a:r>
          </a:p>
          <a:p>
            <a:pPr algn="ctr"/>
            <a:r>
              <a:rPr lang="fr-FR" dirty="0"/>
              <a:t>il est composé d'un président et de 6 membres (un par circonscription) et détient le pouvoir exécutif</a:t>
            </a:r>
          </a:p>
        </p:txBody>
      </p:sp>
      <p:sp>
        <p:nvSpPr>
          <p:cNvPr id="7" name="Rectangle : coins arrondis 6">
            <a:extLst>
              <a:ext uri="{FF2B5EF4-FFF2-40B4-BE49-F238E27FC236}">
                <a16:creationId xmlns:a16="http://schemas.microsoft.com/office/drawing/2014/main" id="{109A6874-66C9-3F3D-F791-9446368C0D89}"/>
              </a:ext>
            </a:extLst>
          </p:cNvPr>
          <p:cNvSpPr/>
          <p:nvPr/>
        </p:nvSpPr>
        <p:spPr>
          <a:xfrm>
            <a:off x="4370832" y="2075688"/>
            <a:ext cx="7525512" cy="174193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b="1" dirty="0"/>
              <a:t>Président</a:t>
            </a:r>
          </a:p>
          <a:p>
            <a:pPr algn="ctr"/>
            <a:r>
              <a:rPr lang="fr-FR" dirty="0"/>
              <a:t>Il est élu par l’Ag de WFO Young. Il siège au </a:t>
            </a:r>
            <a:r>
              <a:rPr lang="fr-FR" dirty="0" err="1"/>
              <a:t>board</a:t>
            </a:r>
            <a:r>
              <a:rPr lang="fr-FR" dirty="0"/>
              <a:t> de WFO et il a un droit de vote à l’AG de WFO.</a:t>
            </a:r>
          </a:p>
        </p:txBody>
      </p:sp>
      <p:sp>
        <p:nvSpPr>
          <p:cNvPr id="8" name="Rectangle : coins arrondis 7">
            <a:extLst>
              <a:ext uri="{FF2B5EF4-FFF2-40B4-BE49-F238E27FC236}">
                <a16:creationId xmlns:a16="http://schemas.microsoft.com/office/drawing/2014/main" id="{85A31F1B-259B-92D8-DDDB-273A5EB03AB2}"/>
              </a:ext>
            </a:extLst>
          </p:cNvPr>
          <p:cNvSpPr/>
          <p:nvPr/>
        </p:nvSpPr>
        <p:spPr>
          <a:xfrm>
            <a:off x="4398264" y="3817620"/>
            <a:ext cx="7525512" cy="1741932"/>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b="1" dirty="0"/>
              <a:t>Vice-Président</a:t>
            </a:r>
          </a:p>
          <a:p>
            <a:pPr algn="ctr"/>
            <a:r>
              <a:rPr lang="fr-FR" dirty="0"/>
              <a:t>C’est un membre du comité exécutif qui substitue le Président en cas d’absence / d’empêchement</a:t>
            </a:r>
          </a:p>
        </p:txBody>
      </p:sp>
      <p:sp>
        <p:nvSpPr>
          <p:cNvPr id="9" name="Rectangle : coins arrondis 8">
            <a:extLst>
              <a:ext uri="{FF2B5EF4-FFF2-40B4-BE49-F238E27FC236}">
                <a16:creationId xmlns:a16="http://schemas.microsoft.com/office/drawing/2014/main" id="{9204D4C9-E8B4-D03D-F0A1-8103F1FF2C9F}"/>
              </a:ext>
            </a:extLst>
          </p:cNvPr>
          <p:cNvSpPr/>
          <p:nvPr/>
        </p:nvSpPr>
        <p:spPr>
          <a:xfrm>
            <a:off x="1908048" y="5559552"/>
            <a:ext cx="10152888" cy="101498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fr-FR" b="1" dirty="0"/>
              <a:t>Secrétariat </a:t>
            </a:r>
          </a:p>
          <a:p>
            <a:pPr algn="ctr"/>
            <a:r>
              <a:rPr lang="fr-FR" dirty="0"/>
              <a:t>Travaille pour WFO et assure le lien entre WFO Young et WFO</a:t>
            </a:r>
          </a:p>
        </p:txBody>
      </p:sp>
    </p:spTree>
    <p:extLst>
      <p:ext uri="{BB962C8B-B14F-4D97-AF65-F5344CB8AC3E}">
        <p14:creationId xmlns:p14="http://schemas.microsoft.com/office/powerpoint/2010/main" val="40697938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719</Words>
  <Application>Microsoft Office PowerPoint</Application>
  <PresentationFormat>Grand écran</PresentationFormat>
  <Paragraphs>74</Paragraphs>
  <Slides>8</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Aptos</vt:lpstr>
      <vt:lpstr>Aptos Display</vt:lpstr>
      <vt:lpstr>Arial</vt:lpstr>
      <vt:lpstr>Gotham Bold</vt:lpstr>
      <vt:lpstr>Gotham Light</vt:lpstr>
      <vt:lpstr>Gotham Narrow Light</vt:lpstr>
      <vt:lpstr>Thème Office</vt:lpstr>
      <vt:lpstr>Retour AG WFO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Mathilde Roby</dc:creator>
  <cp:lastModifiedBy>Mathilde Roby</cp:lastModifiedBy>
  <cp:revision>5</cp:revision>
  <dcterms:created xsi:type="dcterms:W3CDTF">2024-06-20T15:35:13Z</dcterms:created>
  <dcterms:modified xsi:type="dcterms:W3CDTF">2024-06-25T17:02:27Z</dcterms:modified>
</cp:coreProperties>
</file>